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286" r:id="rId4"/>
    <p:sldId id="304" r:id="rId5"/>
    <p:sldId id="288" r:id="rId6"/>
    <p:sldId id="272" r:id="rId7"/>
    <p:sldId id="273" r:id="rId8"/>
    <p:sldId id="275" r:id="rId9"/>
    <p:sldId id="276" r:id="rId10"/>
    <p:sldId id="279" r:id="rId11"/>
    <p:sldId id="291" r:id="rId12"/>
    <p:sldId id="293" r:id="rId13"/>
    <p:sldId id="292" r:id="rId14"/>
    <p:sldId id="295" r:id="rId15"/>
    <p:sldId id="296" r:id="rId16"/>
    <p:sldId id="300" r:id="rId17"/>
    <p:sldId id="298" r:id="rId18"/>
    <p:sldId id="302" r:id="rId19"/>
    <p:sldId id="297" r:id="rId20"/>
    <p:sldId id="266" r:id="rId21"/>
    <p:sldId id="270" r:id="rId22"/>
  </p:sldIdLst>
  <p:sldSz cx="9144000" cy="6858000" type="screen4x3"/>
  <p:notesSz cx="6723063" cy="9853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89" autoAdjust="0"/>
  </p:normalViewPr>
  <p:slideViewPr>
    <p:cSldViewPr>
      <p:cViewPr>
        <p:scale>
          <a:sx n="50" d="100"/>
          <a:sy n="50"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130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8611" name="Rectangle 3"/>
          <p:cNvSpPr>
            <a:spLocks noGrp="1" noChangeArrowheads="1"/>
          </p:cNvSpPr>
          <p:nvPr>
            <p:ph type="dt" sz="quarter" idx="1"/>
          </p:nvPr>
        </p:nvSpPr>
        <p:spPr bwMode="auto">
          <a:xfrm>
            <a:off x="3808413" y="0"/>
            <a:ext cx="29130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8612" name="Rectangle 4"/>
          <p:cNvSpPr>
            <a:spLocks noGrp="1" noChangeArrowheads="1"/>
          </p:cNvSpPr>
          <p:nvPr>
            <p:ph type="ftr" sz="quarter" idx="2"/>
          </p:nvPr>
        </p:nvSpPr>
        <p:spPr bwMode="auto">
          <a:xfrm>
            <a:off x="0" y="9359900"/>
            <a:ext cx="29130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8613" name="Rectangle 5"/>
          <p:cNvSpPr>
            <a:spLocks noGrp="1" noChangeArrowheads="1"/>
          </p:cNvSpPr>
          <p:nvPr>
            <p:ph type="sldNum" sz="quarter" idx="3"/>
          </p:nvPr>
        </p:nvSpPr>
        <p:spPr bwMode="auto">
          <a:xfrm>
            <a:off x="3808413" y="9359900"/>
            <a:ext cx="29130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ECACC1-D817-4231-9378-E7485F63E922}" type="slidenum">
              <a:rPr lang="en-GB"/>
              <a:pPr/>
              <a:t>‹#›</a:t>
            </a:fld>
            <a:endParaRPr lang="en-GB"/>
          </a:p>
        </p:txBody>
      </p:sp>
    </p:spTree>
    <p:extLst>
      <p:ext uri="{BB962C8B-B14F-4D97-AF65-F5344CB8AC3E}">
        <p14:creationId xmlns:p14="http://schemas.microsoft.com/office/powerpoint/2010/main" val="389151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30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2291" name="Rectangle 3"/>
          <p:cNvSpPr>
            <a:spLocks noGrp="1" noChangeArrowheads="1"/>
          </p:cNvSpPr>
          <p:nvPr>
            <p:ph type="dt" idx="1"/>
          </p:nvPr>
        </p:nvSpPr>
        <p:spPr bwMode="auto">
          <a:xfrm>
            <a:off x="3808413" y="0"/>
            <a:ext cx="29130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2292" name="Rectangle 4"/>
          <p:cNvSpPr>
            <a:spLocks noGrp="1" noRot="1" noChangeAspect="1" noChangeArrowheads="1" noTextEdit="1"/>
          </p:cNvSpPr>
          <p:nvPr>
            <p:ph type="sldImg" idx="2"/>
          </p:nvPr>
        </p:nvSpPr>
        <p:spPr bwMode="auto">
          <a:xfrm>
            <a:off x="898525" y="739775"/>
            <a:ext cx="4926013" cy="36941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3100" y="4679950"/>
            <a:ext cx="5378450"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94" name="Rectangle 6"/>
          <p:cNvSpPr>
            <a:spLocks noGrp="1" noChangeArrowheads="1"/>
          </p:cNvSpPr>
          <p:nvPr>
            <p:ph type="ftr" sz="quarter" idx="4"/>
          </p:nvPr>
        </p:nvSpPr>
        <p:spPr bwMode="auto">
          <a:xfrm>
            <a:off x="0" y="9359900"/>
            <a:ext cx="29130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2295" name="Rectangle 7"/>
          <p:cNvSpPr>
            <a:spLocks noGrp="1" noChangeArrowheads="1"/>
          </p:cNvSpPr>
          <p:nvPr>
            <p:ph type="sldNum" sz="quarter" idx="5"/>
          </p:nvPr>
        </p:nvSpPr>
        <p:spPr bwMode="auto">
          <a:xfrm>
            <a:off x="3808413" y="9359900"/>
            <a:ext cx="29130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998178-F7CE-4EED-82C8-9DB2A0DF3590}" type="slidenum">
              <a:rPr lang="en-GB"/>
              <a:pPr/>
              <a:t>‹#›</a:t>
            </a:fld>
            <a:endParaRPr lang="en-GB"/>
          </a:p>
        </p:txBody>
      </p:sp>
    </p:spTree>
    <p:extLst>
      <p:ext uri="{BB962C8B-B14F-4D97-AF65-F5344CB8AC3E}">
        <p14:creationId xmlns:p14="http://schemas.microsoft.com/office/powerpoint/2010/main" val="2743772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talk about a paper that I wrote when I was working at the Sentencing Council,</a:t>
            </a:r>
            <a:r>
              <a:rPr lang="en-US" baseline="0" dirty="0" smtClean="0"/>
              <a:t> which </a:t>
            </a:r>
            <a:r>
              <a:rPr lang="en-US" dirty="0" smtClean="0"/>
              <a:t>is a government</a:t>
            </a:r>
            <a:r>
              <a:rPr lang="en-US" baseline="0" dirty="0" smtClean="0"/>
              <a:t> body linked to the Ministry of Justice, I wrote it in collaboration with Robin Linacre who is the Economic Advisor of the Council.</a:t>
            </a:r>
          </a:p>
          <a:p>
            <a:endParaRPr lang="en-US" baseline="0" dirty="0" smtClean="0"/>
          </a:p>
          <a:p>
            <a:r>
              <a:rPr lang="en-US" baseline="0" dirty="0" smtClean="0"/>
              <a:t>In this study what we try to do is to assess the impact of a new sentencing guideline for assault offences that came into force two years ago.</a:t>
            </a:r>
          </a:p>
          <a:p>
            <a:r>
              <a:rPr lang="en-US" baseline="0" dirty="0" smtClean="0"/>
              <a:t>In particular we want to assess whether the new guideline improved consistency in sentencing.</a:t>
            </a:r>
          </a:p>
          <a:p>
            <a:endParaRPr lang="en-US" baseline="0" dirty="0" smtClean="0"/>
          </a:p>
          <a:p>
            <a:r>
              <a:rPr lang="en-US" baseline="0" dirty="0" smtClean="0"/>
              <a:t>We are planning to send this paper to the journal of Quantitative Criminology in the next weeks, so if you have any comments or suggestion that could make it better please share that with me.</a:t>
            </a:r>
          </a:p>
          <a:p>
            <a:r>
              <a:rPr lang="en-US" baseline="0" dirty="0" smtClean="0"/>
              <a:t>(Also, at the moment I am writing a paper reviewing the different methods that can be used to assess consistency, so if you have ever thought about this research question before or if you are currently using a method that you think could be potentially used here please let me know.)</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9F998178-F7CE-4EED-82C8-9DB2A0DF3590}" type="slidenum">
              <a:rPr lang="en-GB" smtClean="0"/>
              <a:pPr/>
              <a:t>1</a:t>
            </a:fld>
            <a:endParaRPr lang="en-GB"/>
          </a:p>
        </p:txBody>
      </p:sp>
    </p:spTree>
    <p:extLst>
      <p:ext uri="{BB962C8B-B14F-4D97-AF65-F5344CB8AC3E}">
        <p14:creationId xmlns:p14="http://schemas.microsoft.com/office/powerpoint/2010/main" val="197581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D8C0B-DC19-42C6-900C-11AF3D8D741F}" type="slidenum">
              <a:rPr lang="en-GB"/>
              <a:pPr/>
              <a:t>10</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lnSpc>
                <a:spcPct val="90000"/>
              </a:lnSpc>
            </a:pPr>
            <a:r>
              <a:rPr lang="en-US" dirty="0" smtClean="0"/>
              <a:t>So, these are the variables</a:t>
            </a:r>
            <a:r>
              <a:rPr lang="en-US" baseline="0" dirty="0" smtClean="0"/>
              <a:t> that we used, the first two indicate the type of offence, and the rest are either aggravating or mitigating factors.</a:t>
            </a:r>
          </a:p>
          <a:p>
            <a:pPr>
              <a:lnSpc>
                <a:spcPct val="90000"/>
              </a:lnSpc>
            </a:pPr>
            <a:r>
              <a:rPr lang="en-US" baseline="0" dirty="0" smtClean="0"/>
              <a:t>SEs are shown between brackets and the statistically significant coefficients appear in bold,</a:t>
            </a:r>
          </a:p>
          <a:p>
            <a:pPr>
              <a:lnSpc>
                <a:spcPct val="90000"/>
              </a:lnSpc>
            </a:pPr>
            <a:r>
              <a:rPr lang="en-US" baseline="0" dirty="0" smtClean="0"/>
              <a:t>But the information that we wanted to highlight here is the change in R2s.</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11</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baseline="0" dirty="0" smtClean="0"/>
              <a:t>3) By misspecification I mean issues such as failing to add an interaction, or keeping an effect as linear when it should be quadratic; </a:t>
            </a:r>
          </a:p>
          <a:p>
            <a:r>
              <a:rPr lang="en-US" baseline="0" dirty="0" smtClean="0"/>
              <a:t>The R2 is only a biased measure of consistency. </a:t>
            </a:r>
          </a:p>
          <a:p>
            <a:r>
              <a:rPr lang="en-US" baseline="0" dirty="0" smtClean="0"/>
              <a:t>Does not matter how many variables we use, measuring consistency from the R2 of a regression model will ultimately fail.</a:t>
            </a:r>
          </a:p>
          <a:p>
            <a:endParaRPr lang="en-US" baseline="0" dirty="0" smtClean="0"/>
          </a:p>
          <a:p>
            <a:endParaRPr lang="en-US" baseline="0"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12</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0" indent="0">
              <a:buNone/>
            </a:pPr>
            <a:r>
              <a:rPr lang="en-US" baseline="0" dirty="0" smtClean="0"/>
              <a:t>2) There was a change of format in the questionnaire after the new guideline came into force, which might have some implications in terms of ME, however, we specifically used variables which wording hasn’t changed at all, to </a:t>
            </a:r>
            <a:r>
              <a:rPr lang="en-US" baseline="0" dirty="0" err="1" smtClean="0"/>
              <a:t>minimise</a:t>
            </a:r>
            <a:r>
              <a:rPr lang="en-US" baseline="0" dirty="0" smtClean="0"/>
              <a:t> that impact and make our assumption more plausible.</a:t>
            </a:r>
          </a:p>
          <a:p>
            <a:pPr marL="0" indent="0">
              <a:buNone/>
            </a:pPr>
            <a:r>
              <a:rPr lang="en-US" baseline="0" dirty="0" smtClean="0"/>
              <a:t>In addition, we shouldn’t expect changes due to misspecifications, because the model is exactly the same for the before and after scenario.</a:t>
            </a:r>
          </a:p>
          <a:p>
            <a:pPr marL="0" indent="0">
              <a:buNone/>
            </a:pPr>
            <a:r>
              <a:rPr lang="en-US" baseline="0" dirty="0" smtClean="0"/>
              <a:t>Similarly, regarding the omission of variables, this shouldn’t be a major issue since we use the same set of explanatory variables.</a:t>
            </a:r>
          </a:p>
          <a:p>
            <a:pPr marL="0" indent="0">
              <a:buNone/>
            </a:pPr>
            <a:r>
              <a:rPr lang="en-US" baseline="0" dirty="0" smtClean="0"/>
              <a:t>So, they are not unrealistic hypotheses.</a:t>
            </a:r>
          </a:p>
          <a:p>
            <a:pPr marL="0" indent="0">
              <a:buNone/>
            </a:pPr>
            <a:r>
              <a:rPr lang="en-US" baseline="0" dirty="0" smtClean="0"/>
              <a:t>3) The R2 can only offer us a discrete vision of change: before and after, we would like to use something smoother, more continuous, something that allows us looking at the time when the guideline came into place.</a:t>
            </a:r>
          </a:p>
          <a:p>
            <a:pPr marL="0" indent="0">
              <a:buNone/>
            </a:pPr>
            <a:r>
              <a:rPr lang="en-US" baseline="0" dirty="0" smtClean="0"/>
              <a:t>In particular we use a variance-like formula to see the variability of residuals by week, </a:t>
            </a:r>
          </a:p>
          <a:p>
            <a:pPr marL="0" indent="0">
              <a:buNone/>
            </a:pPr>
            <a:r>
              <a:rPr lang="en-US" baseline="0" dirty="0" smtClean="0"/>
              <a:t>explain what each term is representing and indicate that the mean residual of the model is 0 by assumption of linear regression.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13</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baseline="0" dirty="0" smtClean="0"/>
              <a:t>So, we can obtain a scatterplot like this one, where the vertical line indicates when the new guideline came into force, and the line of best fit is a </a:t>
            </a:r>
            <a:r>
              <a:rPr lang="en-US" baseline="0" dirty="0" err="1" smtClean="0"/>
              <a:t>lowess</a:t>
            </a:r>
            <a:r>
              <a:rPr lang="en-US" baseline="0" dirty="0" smtClean="0"/>
              <a:t> curve, which is pointing at constant decreases in weekly residual variance across 2011 and especially during the first half of the year, which might be indicating the possibility of an anticipatory effect.</a:t>
            </a:r>
          </a:p>
          <a:p>
            <a:pPr marL="228600" indent="-228600">
              <a:buAutoNum type="alphaLcParenR"/>
            </a:pPr>
            <a:r>
              <a:rPr lang="en-US" baseline="0" dirty="0" smtClean="0"/>
              <a:t>This actually makes sense if we take into consideration that judges took part in the designing process of the new guideline and that the guideline was published and sent to each judge 3 months before it came into place.</a:t>
            </a:r>
          </a:p>
          <a:p>
            <a:pPr marL="0" indent="0">
              <a:buNone/>
            </a:pPr>
            <a:r>
              <a:rPr lang="en-US" baseline="0" dirty="0" smtClean="0"/>
              <a:t>c)  In particular the </a:t>
            </a:r>
            <a:r>
              <a:rPr lang="en-US" baseline="0" dirty="0" err="1" smtClean="0"/>
              <a:t>lowess</a:t>
            </a:r>
            <a:r>
              <a:rPr lang="en-US" baseline="0" dirty="0" smtClean="0"/>
              <a:t> curve at the last week is decreases 21% smaller than for the first week.</a:t>
            </a:r>
          </a:p>
          <a:p>
            <a:pPr marL="0" indent="0">
              <a:buNone/>
            </a:pPr>
            <a:r>
              <a:rPr lang="en-US" dirty="0" smtClean="0"/>
              <a:t>d) This</a:t>
            </a:r>
            <a:r>
              <a:rPr lang="en-US" baseline="0" dirty="0" smtClean="0"/>
              <a:t> seems alright, however it could be argued that what we see is the result of the variance in sentence length for offences of assault going down.</a:t>
            </a:r>
          </a:p>
          <a:p>
            <a:pPr marL="0" indent="0">
              <a:buNone/>
            </a:pPr>
            <a:r>
              <a:rPr lang="en-US" baseline="0" dirty="0" smtClean="0"/>
              <a:t>Remember sentence length was our response variable, so it could be that the effect of the legal factors is the same but the variability in sentence length has gone down and that’s what we see.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14</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dirty="0" smtClean="0"/>
              <a:t>So,</a:t>
            </a:r>
            <a:r>
              <a:rPr lang="en-US" baseline="0" dirty="0" smtClean="0"/>
              <a:t> to check that we do the same thing group, offences by weeks and calculate the weekly variance in sentence length.</a:t>
            </a:r>
          </a:p>
          <a:p>
            <a:pPr marL="228600" indent="-228600">
              <a:buAutoNum type="alphaLcParenR"/>
            </a:pPr>
            <a:r>
              <a:rPr lang="en-US" baseline="0" dirty="0" smtClean="0"/>
              <a:t>The red squares, and we actually observe the opposite trend, variability in sentence length goes up after the new guideline came into place.</a:t>
            </a:r>
          </a:p>
          <a:p>
            <a:pPr marL="228600" indent="-228600">
              <a:buAutoNum type="alphaLcParenR"/>
            </a:pPr>
            <a:r>
              <a:rPr lang="en-US" baseline="0" dirty="0" smtClean="0"/>
              <a:t>We are not too sure why that’s the case, the most plausible explanation is that this has something to do with the riots occurred in August 2011 (week 31), which probably meant a shock in the practice of sentencing.</a:t>
            </a:r>
          </a:p>
          <a:p>
            <a:pPr marL="228600" indent="-228600">
              <a:buAutoNum type="alphaLcParenR"/>
            </a:pPr>
            <a:r>
              <a:rPr lang="en-US" baseline="0" dirty="0" smtClean="0"/>
              <a:t>In any case, regarding the issue of consistency, the new line is telling us that the improvement in consistency might be higher than what we previously inferred from the line of the residuals, that 21% reduction from the first to the last week. Since the unexplained variability of our model for legal factors goes down even in the presence of an increase in the variability of sentence length.</a:t>
            </a:r>
          </a:p>
          <a:p>
            <a:pPr marL="0" indent="0">
              <a:buNone/>
            </a:pPr>
            <a:r>
              <a:rPr lang="en-US" baseline="0" dirty="0" smtClean="0"/>
              <a:t>e) so, from this method we have been able to ascertain roughly the patterns of consistency across 2011, but there are still some drawbacks, for example it is not very clear how can we test whether the observed reduction is actually statistically significant, a second minor issue is that many criminologists and legal practitioners do not have a quantitative background and they might find this study of residuals a bit obscure. As a result we try a second method which we believe might be a bit more straightforward.</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15</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dirty="0" smtClean="0"/>
              <a:t>We call our second method exact matching,</a:t>
            </a:r>
          </a:p>
          <a:p>
            <a:pPr marL="0" indent="0">
              <a:buNone/>
            </a:pPr>
            <a:r>
              <a:rPr lang="en-US" dirty="0" smtClean="0"/>
              <a:t>the</a:t>
            </a:r>
            <a:r>
              <a:rPr lang="en-US" baseline="0" dirty="0" smtClean="0"/>
              <a:t> idea is to use the same set of explanatory variables that we have used in the previous models to generate more homogeneous types of offences where we group each case.</a:t>
            </a:r>
          </a:p>
          <a:p>
            <a:pPr marL="0" indent="0">
              <a:buNone/>
            </a:pPr>
            <a:r>
              <a:rPr lang="en-US" baseline="0" dirty="0" smtClean="0"/>
              <a:t>b) Here I show the characteristics of the 10 most common groups, the characteristics used to define them are the three first columns, which indicate the type of assault offence, the number of previous convictions and the type of aggravating and mitigating factors present. </a:t>
            </a:r>
          </a:p>
          <a:p>
            <a:pPr marL="0" indent="0">
              <a:buNone/>
            </a:pPr>
            <a:r>
              <a:rPr lang="en-US" baseline="0" dirty="0" smtClean="0"/>
              <a:t>c) The idea is that by controlling for as many relevant legal factors as possible we can generate types of offences which are roughly alike,</a:t>
            </a:r>
          </a:p>
          <a:p>
            <a:pPr marL="0" indent="0">
              <a:buNone/>
            </a:pPr>
            <a:r>
              <a:rPr lang="en-US" baseline="0" dirty="0" smtClean="0"/>
              <a:t>Then, we can just calculate the variance in sentence length before and after the new guideline came into force, and take their difference as evidence of specific changes in consistency.</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16</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dirty="0" smtClean="0"/>
              <a:t>So, we managed to match 70% of</a:t>
            </a:r>
            <a:r>
              <a:rPr lang="en-US" baseline="0" dirty="0" smtClean="0"/>
              <a:t> our cases in 139 groups, and 57% of them showed a reduction in the variance of sentence length.</a:t>
            </a:r>
          </a:p>
          <a:p>
            <a:pPr marL="0" indent="0">
              <a:buNone/>
            </a:pPr>
            <a:r>
              <a:rPr lang="en-US" baseline="0" dirty="0" smtClean="0"/>
              <a:t>This is shown in this graph by the dots that are above the horizontal line at 0.</a:t>
            </a:r>
          </a:p>
          <a:p>
            <a:pPr marL="0" indent="0">
              <a:buNone/>
            </a:pPr>
            <a:r>
              <a:rPr lang="en-US" baseline="0" dirty="0" smtClean="0"/>
              <a:t>b) now, we can test whether each of these differences are statistically significant using an F-test for the ratio of variances, but how do we test whether the average group reduction in variability is significant?</a:t>
            </a:r>
          </a:p>
          <a:p>
            <a:pPr marL="0" indent="0">
              <a:buNone/>
            </a:pPr>
            <a:r>
              <a:rPr lang="en-US" baseline="0" dirty="0" smtClean="0"/>
              <a:t>c) The main problem is that we cannot just aggregate all the group variances before and after and compare them because their sample size varies, therefore some groups are much more representative of the population of offences of assault than others.</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17</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dirty="0" smtClean="0"/>
              <a:t>This graph illustrates</a:t>
            </a:r>
            <a:r>
              <a:rPr lang="en-US" baseline="0" dirty="0" smtClean="0"/>
              <a:t> very well the huge differences in sample size for the different groups used.</a:t>
            </a:r>
          </a:p>
          <a:p>
            <a:pPr marL="0" indent="0">
              <a:buNone/>
            </a:pPr>
            <a:r>
              <a:rPr lang="en-US" baseline="0" dirty="0" smtClean="0"/>
              <a:t>Sample sizes are represented by the vertical axis and the 139 matched groups are plotted on the horizontal axis, and we can see that while the top-ten groups have at least 30 cases both before and after, the last groups could have a sample as small as 2 cases before and after, less than that was excluded because basically a variance cannot be calculated.</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18</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rabicParenR"/>
            </a:pPr>
            <a:r>
              <a:rPr lang="en-US" baseline="0" dirty="0" smtClean="0"/>
              <a:t>K represents the matched group S2A and S2B the variances after and before and small n over capital N the sampling fraction of that matched group.</a:t>
            </a:r>
          </a:p>
          <a:p>
            <a:pPr marL="228600" indent="-228600">
              <a:buAutoNum type="arabicParenR"/>
            </a:pPr>
            <a:endParaRPr lang="en-US" baseline="0" dirty="0" smtClean="0"/>
          </a:p>
          <a:p>
            <a:pPr marL="228600" indent="-228600">
              <a:buAutoNum type="arabicParenR"/>
            </a:pPr>
            <a:r>
              <a:rPr lang="en-US" baseline="0" dirty="0" smtClean="0"/>
              <a:t>And like before the actual improvement might be higher than that since we saw that the variability of sentence length when we are not controlling for legal factors has gone up.</a:t>
            </a:r>
          </a:p>
          <a:p>
            <a:pPr marL="228600" indent="-228600">
              <a:buAutoNum type="arabicParenR"/>
            </a:pPr>
            <a:endParaRPr lang="en-US" baseline="0" dirty="0" smtClean="0"/>
          </a:p>
          <a:p>
            <a:pPr marL="228600" indent="-228600">
              <a:buAutoNum type="arabicParenR"/>
            </a:pPr>
            <a:r>
              <a:rPr lang="en-US" baseline="0" dirty="0" smtClean="0"/>
              <a:t>As I said before, we cannot just aggregate all the group variances before and after and run an F-test since each of them represent a different share of the population but also because they have been estimated with different levels of uncertainty.</a:t>
            </a:r>
          </a:p>
          <a:p>
            <a:pPr marL="0" indent="0">
              <a:buNone/>
            </a:pPr>
            <a:r>
              <a:rPr lang="en-US" baseline="0" dirty="0" smtClean="0"/>
              <a:t>Instead we use simulations. We estimate the sampling distribution of the null hypothesis indicating that the average weighted variance did not change. We generate 10,000 datasets that replicate our dataset of matched cases, we do so by taking random picks from normal distributions with variance the one of each before group and with a sample size the sample size of each group before and after. From each of these datasets we calculate and the test statistic and we plot them.</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19</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dirty="0" smtClean="0"/>
              <a:t>and we obtain this distribution,</a:t>
            </a:r>
          </a:p>
          <a:p>
            <a:pPr marL="0" indent="0">
              <a:buNone/>
            </a:pPr>
            <a:r>
              <a:rPr lang="en-US" dirty="0" smtClean="0"/>
              <a:t>This</a:t>
            </a:r>
            <a:r>
              <a:rPr lang="en-US" baseline="0" dirty="0" smtClean="0"/>
              <a:t> could be understood as the sampling distribution for our test statistic if the variances hadn’t changed, so the same variances are used for before and after, the reason why this distribution isn’t centered around 0 is because of the different sample sizes before and after, in particular the after scenario has systematically lower sample sizes.</a:t>
            </a:r>
            <a:endParaRPr lang="en-US" dirty="0" smtClean="0"/>
          </a:p>
          <a:p>
            <a:pPr marL="0" indent="0">
              <a:buNone/>
            </a:pPr>
            <a:r>
              <a:rPr lang="en-US" dirty="0" smtClean="0"/>
              <a:t>now,</a:t>
            </a:r>
            <a:r>
              <a:rPr lang="en-US" baseline="0" dirty="0" smtClean="0"/>
              <a:t> the black vertical line indicates the value of the test statistic that we found in our data, .923,</a:t>
            </a:r>
          </a:p>
          <a:p>
            <a:pPr marL="0" indent="0">
              <a:buNone/>
            </a:pPr>
            <a:r>
              <a:rPr lang="en-US" baseline="0" dirty="0" smtClean="0"/>
              <a:t>we contrast that to the 5</a:t>
            </a:r>
            <a:r>
              <a:rPr lang="en-US" baseline="30000" dirty="0" smtClean="0"/>
              <a:t>th</a:t>
            </a:r>
            <a:r>
              <a:rPr lang="en-US" baseline="0" dirty="0" smtClean="0"/>
              <a:t> percentile, which would be what we do using asymptotic theory in a one-tailed test,</a:t>
            </a:r>
          </a:p>
          <a:p>
            <a:pPr marL="0" indent="0">
              <a:buNone/>
            </a:pPr>
            <a:r>
              <a:rPr lang="en-US" baseline="0" dirty="0" smtClean="0"/>
              <a:t>the 5</a:t>
            </a:r>
            <a:r>
              <a:rPr lang="en-US" baseline="30000" dirty="0" smtClean="0"/>
              <a:t>th</a:t>
            </a:r>
            <a:r>
              <a:rPr lang="en-US" baseline="0" dirty="0" smtClean="0"/>
              <a:t> percentile is the red vertical line, which is slightly to the right of the black one, in .926, </a:t>
            </a:r>
          </a:p>
          <a:p>
            <a:pPr marL="0" indent="0">
              <a:buNone/>
            </a:pPr>
            <a:r>
              <a:rPr lang="en-US" baseline="0" dirty="0" smtClean="0"/>
              <a:t>which determines that the reduction in the variance of matched groups is statistically significant for a 5% level of significance.</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6EBDD-92C6-4425-9F1F-0FA4A4ED039B}" type="slidenum">
              <a:rPr lang="en-GB"/>
              <a:pPr/>
              <a:t>2</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a)</a:t>
            </a:r>
            <a:r>
              <a:rPr lang="en-US" baseline="0" dirty="0" smtClean="0"/>
              <a:t> </a:t>
            </a:r>
            <a:r>
              <a:rPr lang="en-US" dirty="0" smtClean="0"/>
              <a:t>Ok, so this</a:t>
            </a:r>
            <a:r>
              <a:rPr lang="en-US" baseline="0" dirty="0" smtClean="0"/>
              <a:t> is how I am going to structure this talk.</a:t>
            </a:r>
          </a:p>
          <a:p>
            <a:r>
              <a:rPr lang="en-US" dirty="0" smtClean="0"/>
              <a:t>1) I start introducing</a:t>
            </a:r>
            <a:r>
              <a:rPr lang="en-US" baseline="0" dirty="0" smtClean="0"/>
              <a:t> the system of guidelines which originated in the US and has been recently implemented in England and Wales, the assault guidelines, the one we </a:t>
            </a:r>
            <a:r>
              <a:rPr lang="en-US" baseline="0" dirty="0" err="1" smtClean="0"/>
              <a:t>analyse</a:t>
            </a:r>
            <a:r>
              <a:rPr lang="en-US" baseline="0" dirty="0" smtClean="0"/>
              <a:t>, being one of them.</a:t>
            </a:r>
          </a:p>
          <a:p>
            <a:r>
              <a:rPr lang="en-US" dirty="0" smtClean="0"/>
              <a:t>I am going</a:t>
            </a:r>
            <a:r>
              <a:rPr lang="en-US" baseline="0" dirty="0" smtClean="0"/>
              <a:t> to spend a bit longer than what is customary for an introduction since I believe that most of you are economists and might not be familiar with the topic of the sentencing guidelines.</a:t>
            </a:r>
          </a:p>
          <a:p>
            <a:r>
              <a:rPr lang="en-US" dirty="0" smtClean="0"/>
              <a:t>2) I continue</a:t>
            </a:r>
            <a:r>
              <a:rPr lang="en-US" baseline="0" dirty="0" smtClean="0"/>
              <a:t> with an explanation on how consistency in sentencing has been measured so far in England and Wales, and about how a new dataset that came about in 2011 might </a:t>
            </a:r>
            <a:r>
              <a:rPr lang="en-US" baseline="0" dirty="0" err="1" smtClean="0"/>
              <a:t>revolutionise</a:t>
            </a:r>
            <a:r>
              <a:rPr lang="en-US" baseline="0" dirty="0" smtClean="0"/>
              <a:t> the field of sentencing in this country.</a:t>
            </a:r>
          </a:p>
          <a:p>
            <a:r>
              <a:rPr lang="en-US" baseline="0" dirty="0" smtClean="0"/>
              <a:t>3&amp;4) After that I present the two methods that we used, we call the first dispersion of residuals and the second exact matching.</a:t>
            </a:r>
          </a:p>
          <a:p>
            <a:r>
              <a:rPr lang="en-US" baseline="0" dirty="0" smtClean="0"/>
              <a:t>5) I will conclude with a brief summary of our findings.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8C7D1-86B9-41F7-986A-7B7BF02F0E48}" type="slidenum">
              <a:rPr lang="en-GB"/>
              <a:pPr/>
              <a:t>20</a:t>
            </a:fld>
            <a:endParaRPr lang="en-GB"/>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228600" indent="-228600">
              <a:buAutoNum type="alphaLcParenR"/>
            </a:pPr>
            <a:r>
              <a:rPr lang="en-US" dirty="0" smtClean="0"/>
              <a:t>So, in conclusion,</a:t>
            </a:r>
          </a:p>
          <a:p>
            <a:pPr marL="228600" indent="-228600">
              <a:buAutoNum type="alphaLcParenR"/>
            </a:pPr>
            <a:endParaRPr lang="en-US" dirty="0" smtClean="0"/>
          </a:p>
          <a:p>
            <a:pPr marL="0" indent="0">
              <a:buNone/>
            </a:pPr>
            <a:r>
              <a:rPr lang="en-US" dirty="0" smtClean="0"/>
              <a:t>4) finally, </a:t>
            </a:r>
          </a:p>
          <a:p>
            <a:endParaRPr lang="en-US" dirty="0" smtClean="0"/>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a:t>
            </a:r>
            <a:r>
              <a:rPr lang="en-US" baseline="0" dirty="0" smtClean="0"/>
              <a:t> not know how much time I have left, but I will be happy to answer any questions that you might have.</a:t>
            </a:r>
          </a:p>
          <a:p>
            <a:endParaRPr lang="en-US" dirty="0" smtClean="0"/>
          </a:p>
          <a:p>
            <a:r>
              <a:rPr lang="en-US" u="sng" dirty="0" smtClean="0"/>
              <a:t>Possible questions</a:t>
            </a:r>
            <a:r>
              <a:rPr lang="en-US" dirty="0" smtClean="0"/>
              <a:t>:</a:t>
            </a:r>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Response rates remain relatively constant across 2011 but we do not know whether the missing data mechanisms changed across that time, that is whether at the start of the year missing completely at random was more predominant than at the end.</a:t>
            </a:r>
            <a:endParaRPr lang="en-US" dirty="0" smtClean="0"/>
          </a:p>
        </p:txBody>
      </p:sp>
      <p:sp>
        <p:nvSpPr>
          <p:cNvPr id="4" name="Slide Number Placeholder 3"/>
          <p:cNvSpPr>
            <a:spLocks noGrp="1"/>
          </p:cNvSpPr>
          <p:nvPr>
            <p:ph type="sldNum" sz="quarter" idx="10"/>
          </p:nvPr>
        </p:nvSpPr>
        <p:spPr/>
        <p:txBody>
          <a:bodyPr/>
          <a:lstStyle/>
          <a:p>
            <a:fld id="{9F998178-F7CE-4EED-82C8-9DB2A0DF3590}" type="slidenum">
              <a:rPr lang="en-GB" smtClean="0"/>
              <a:pPr/>
              <a:t>21</a:t>
            </a:fld>
            <a:endParaRPr lang="en-GB"/>
          </a:p>
        </p:txBody>
      </p:sp>
    </p:spTree>
    <p:extLst>
      <p:ext uri="{BB962C8B-B14F-4D97-AF65-F5344CB8AC3E}">
        <p14:creationId xmlns:p14="http://schemas.microsoft.com/office/powerpoint/2010/main" val="181231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543B1-F0BF-41DA-B4B9-3A3B59E693A5}" type="slidenum">
              <a:rPr lang="en-GB"/>
              <a:pPr/>
              <a:t>3</a:t>
            </a:fld>
            <a:endParaRPr lang="en-GB"/>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8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4) Before the guidelines, </a:t>
            </a:r>
            <a:r>
              <a:rPr lang="en-GB" sz="1200" kern="1200" dirty="0" err="1" smtClean="0">
                <a:solidFill>
                  <a:schemeClr val="tx1"/>
                </a:solidFill>
                <a:effectLst/>
                <a:latin typeface="Arial" charset="0"/>
                <a:ea typeface="+mn-ea"/>
                <a:cs typeface="+mn-cs"/>
              </a:rPr>
              <a:t>sentencers</a:t>
            </a:r>
            <a:r>
              <a:rPr lang="en-GB" sz="1200" kern="1200" dirty="0" smtClean="0">
                <a:solidFill>
                  <a:schemeClr val="tx1"/>
                </a:solidFill>
                <a:effectLst/>
                <a:latin typeface="Arial" charset="0"/>
                <a:ea typeface="+mn-ea"/>
                <a:cs typeface="+mn-cs"/>
              </a:rPr>
              <a:t> had to rely on </a:t>
            </a:r>
            <a:r>
              <a:rPr lang="en-GB" sz="1200" kern="1200" dirty="0" err="1" smtClean="0">
                <a:solidFill>
                  <a:schemeClr val="tx1"/>
                </a:solidFill>
                <a:effectLst/>
                <a:latin typeface="Arial" charset="0"/>
                <a:ea typeface="+mn-ea"/>
                <a:cs typeface="+mn-cs"/>
              </a:rPr>
              <a:t>caselaw</a:t>
            </a:r>
            <a:r>
              <a:rPr lang="en-GB" sz="1200" kern="1200" dirty="0" smtClean="0">
                <a:solidFill>
                  <a:schemeClr val="tx1"/>
                </a:solidFill>
                <a:effectLst/>
                <a:latin typeface="Arial" charset="0"/>
                <a:ea typeface="+mn-ea"/>
                <a:cs typeface="+mn-cs"/>
              </a:rPr>
              <a:t> (precedents), on their experience, and discretion;</a:t>
            </a:r>
            <a:r>
              <a:rPr lang="en-GB" sz="1200" kern="1200" baseline="0" dirty="0" smtClean="0">
                <a:solidFill>
                  <a:schemeClr val="tx1"/>
                </a:solidFill>
                <a:effectLst/>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mn-ea"/>
                <a:cs typeface="+mn-cs"/>
              </a:rPr>
              <a:t>The sentencing guidelines offer specific guidance in the form of a flowchart that judges can consult </a:t>
            </a:r>
            <a:r>
              <a:rPr lang="en-US" sz="1200" kern="1200" baseline="0" dirty="0" smtClean="0">
                <a:solidFill>
                  <a:schemeClr val="tx1"/>
                </a:solidFill>
                <a:effectLst/>
                <a:latin typeface="Arial" charset="0"/>
                <a:ea typeface="+mn-ea"/>
                <a:cs typeface="+mn-cs"/>
              </a:rPr>
              <a:t>to decide the sentence outcome.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endParaRPr lang="en-GB" dirty="0" smtClean="0"/>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me to illustrate this graphically,</a:t>
            </a:r>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F998178-F7CE-4EED-82C8-9DB2A0DF3590}" type="slidenum">
              <a:rPr lang="en-GB" smtClean="0"/>
              <a:pPr/>
              <a:t>4</a:t>
            </a:fld>
            <a:endParaRPr lang="en-GB"/>
          </a:p>
        </p:txBody>
      </p:sp>
    </p:spTree>
    <p:extLst>
      <p:ext uri="{BB962C8B-B14F-4D97-AF65-F5344CB8AC3E}">
        <p14:creationId xmlns:p14="http://schemas.microsoft.com/office/powerpoint/2010/main" val="135924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E9922-9269-461C-9FB6-CA67E984E0B3}" type="slidenum">
              <a:rPr lang="en-GB"/>
              <a:pPr/>
              <a:t>5</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lnSpc>
                <a:spcPct val="80000"/>
              </a:lnSpc>
            </a:pPr>
            <a:r>
              <a:rPr lang="en-US" sz="1000" dirty="0" smtClean="0"/>
              <a:t>a) Recently (in the last decade) this</a:t>
            </a:r>
            <a:r>
              <a:rPr lang="en-US" sz="1000" baseline="0" dirty="0" smtClean="0"/>
              <a:t> system of</a:t>
            </a:r>
            <a:r>
              <a:rPr lang="en-US" sz="1000" dirty="0" smtClean="0"/>
              <a:t> guidelines got exported to the jurisdiction</a:t>
            </a:r>
            <a:r>
              <a:rPr lang="en-US" sz="1000" baseline="0" dirty="0" smtClean="0"/>
              <a:t> of England and Wales.</a:t>
            </a:r>
            <a:endParaRPr lang="en-US" sz="1000" dirty="0" smtClean="0"/>
          </a:p>
          <a:p>
            <a:pPr marL="0" marR="0" indent="0" algn="l" defTabSz="914400" rtl="0" eaLnBrk="1" fontAlgn="base" latinLnBrk="0" hangingPunct="1">
              <a:lnSpc>
                <a:spcPct val="80000"/>
              </a:lnSpc>
              <a:spcBef>
                <a:spcPct val="30000"/>
              </a:spcBef>
              <a:spcAft>
                <a:spcPct val="0"/>
              </a:spcAft>
              <a:buClrTx/>
              <a:buSzTx/>
              <a:buFontTx/>
              <a:buNone/>
              <a:tabLst/>
              <a:defRPr/>
            </a:pPr>
            <a:r>
              <a:rPr lang="en-US" baseline="0" dirty="0" smtClean="0"/>
              <a:t>2) The England and Wales sentencing experience started with the Criminal Justice Act, passed in 2003,</a:t>
            </a:r>
            <a:endParaRPr lang="en-GB" dirty="0" smtClean="0"/>
          </a:p>
          <a:p>
            <a:pPr>
              <a:lnSpc>
                <a:spcPct val="80000"/>
              </a:lnSpc>
            </a:pPr>
            <a:r>
              <a:rPr lang="en-US" dirty="0" smtClean="0"/>
              <a:t>3) Later,</a:t>
            </a:r>
            <a:r>
              <a:rPr lang="en-US" baseline="0" dirty="0" smtClean="0"/>
              <a:t> i</a:t>
            </a:r>
            <a:r>
              <a:rPr lang="en-US" dirty="0" smtClean="0"/>
              <a:t>n 2009 a new law “The Coroners and Justice Act”</a:t>
            </a:r>
            <a:r>
              <a:rPr lang="en-US" baseline="0" dirty="0" smtClean="0"/>
              <a:t> was passed that would reinforce the system of guidelines.</a:t>
            </a:r>
          </a:p>
          <a:p>
            <a:pPr>
              <a:lnSpc>
                <a:spcPct val="80000"/>
              </a:lnSpc>
            </a:pPr>
            <a:r>
              <a:rPr lang="en-US" baseline="0" dirty="0" smtClean="0"/>
              <a:t>A key change was that whereas before Crown Court judges and magistrates were asked to have regard (to consider) to the guidelines when sentencing, the Coroners and Justice Act now specifies that </a:t>
            </a:r>
            <a:r>
              <a:rPr lang="en-US" baseline="0" dirty="0" err="1" smtClean="0"/>
              <a:t>sentencers</a:t>
            </a:r>
            <a:r>
              <a:rPr lang="en-US" baseline="0" dirty="0" smtClean="0"/>
              <a:t> must follow the guidelines. </a:t>
            </a:r>
          </a:p>
          <a:p>
            <a:pPr>
              <a:lnSpc>
                <a:spcPct val="80000"/>
              </a:lnSpc>
            </a:pPr>
            <a:r>
              <a:rPr lang="en-US" baseline="0" dirty="0" smtClean="0"/>
              <a:t>This one sentences or one word captures a lot of meaning since it changes the nature of the guidelines.</a:t>
            </a:r>
          </a:p>
          <a:p>
            <a:pPr>
              <a:lnSpc>
                <a:spcPct val="80000"/>
              </a:lnSpc>
            </a:pPr>
            <a:r>
              <a:rPr lang="en-US" baseline="0" dirty="0" smtClean="0"/>
              <a:t>4) And it is this transition form the old to the new guideline that we want to </a:t>
            </a:r>
            <a:r>
              <a:rPr lang="en-US" baseline="0" dirty="0" err="1" smtClean="0"/>
              <a:t>analyse</a:t>
            </a:r>
            <a:r>
              <a:rPr lang="en-US" baseline="0" dirty="0" smtClean="0"/>
              <a:t>, in particular its impact in terms of consistency in sentencing.</a:t>
            </a:r>
            <a:endParaRPr lang="en-US" dirty="0" smtClean="0"/>
          </a:p>
          <a:p>
            <a:pPr>
              <a:lnSpc>
                <a:spcPct val="80000"/>
              </a:lnSpc>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E9922-9269-461C-9FB6-CA67E984E0B3}" type="slidenum">
              <a:rPr lang="en-GB"/>
              <a:pPr/>
              <a:t>6</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0" indent="0">
              <a:lnSpc>
                <a:spcPct val="80000"/>
              </a:lnSpc>
              <a:buNone/>
            </a:pPr>
            <a:r>
              <a:rPr lang="en-US" sz="1000" baseline="0" dirty="0" smtClean="0"/>
              <a:t>a) let me tell you a bit more about the new assault guideline before I start the more methodological part of the talk.</a:t>
            </a:r>
          </a:p>
          <a:p>
            <a:pPr marL="0" indent="0">
              <a:lnSpc>
                <a:spcPct val="80000"/>
              </a:lnSpc>
              <a:buNone/>
            </a:pPr>
            <a:r>
              <a:rPr lang="en-US" sz="1000" baseline="0" dirty="0" smtClean="0"/>
              <a:t>1) Stakeholders: judges, lawyers, members of the police, </a:t>
            </a:r>
          </a:p>
          <a:p>
            <a:pPr marL="0" indent="0">
              <a:lnSpc>
                <a:spcPct val="80000"/>
              </a:lnSpc>
              <a:buNone/>
            </a:pPr>
            <a:r>
              <a:rPr lang="en-US" sz="1000" baseline="0" dirty="0" smtClean="0"/>
              <a:t>Regarding lack of applicability it was flagged that most of the scenarios </a:t>
            </a:r>
            <a:r>
              <a:rPr lang="en-US" sz="1000" baseline="0" dirty="0" err="1" smtClean="0"/>
              <a:t>overemphasised</a:t>
            </a:r>
            <a:r>
              <a:rPr lang="en-US" sz="1000" baseline="0" dirty="0" smtClean="0"/>
              <a:t> premeditation, when most of the assaults are spontaneous;</a:t>
            </a:r>
          </a:p>
          <a:p>
            <a:pPr marL="0" indent="0">
              <a:lnSpc>
                <a:spcPct val="80000"/>
              </a:lnSpc>
              <a:buNone/>
            </a:pPr>
            <a:r>
              <a:rPr lang="en-US" sz="1000" baseline="0" dirty="0" smtClean="0"/>
              <a:t>Regarding </a:t>
            </a:r>
            <a:r>
              <a:rPr lang="en-US" sz="1000" baseline="0" dirty="0" err="1" smtClean="0"/>
              <a:t>organisation</a:t>
            </a:r>
            <a:r>
              <a:rPr lang="en-US" sz="1000" baseline="0" dirty="0" smtClean="0"/>
              <a:t>, it wasn’t clear the stages when legal factors of the offence or the offender such as use of weapons or showing remorse needed to be taken into account, or which weight they needed to be given.</a:t>
            </a:r>
          </a:p>
          <a:p>
            <a:pPr marL="0" indent="0">
              <a:lnSpc>
                <a:spcPct val="80000"/>
              </a:lnSpc>
              <a:buNone/>
            </a:pPr>
            <a:r>
              <a:rPr lang="en-US" sz="1000" baseline="0" dirty="0" smtClean="0"/>
              <a:t>2) non-realistic scenarios were replaced to improve applicability, and a new 9-step structure was defined where the legal factors to be used and their effect were identified at each step.</a:t>
            </a:r>
          </a:p>
          <a:p>
            <a:pPr marL="0" indent="0">
              <a:lnSpc>
                <a:spcPct val="80000"/>
              </a:lnSpc>
              <a:buNone/>
            </a:pPr>
            <a:r>
              <a:rPr lang="en-US" sz="1000" baseline="0" dirty="0" smtClean="0"/>
              <a:t>3) And here is the timeline for the development of the new assault guideline. </a:t>
            </a:r>
          </a:p>
          <a:p>
            <a:pPr marL="0" indent="0">
              <a:lnSpc>
                <a:spcPct val="80000"/>
              </a:lnSpc>
              <a:buNone/>
            </a:pPr>
            <a:r>
              <a:rPr lang="en-US" sz="1000" baseline="0" dirty="0" smtClean="0"/>
              <a:t>Following the consultation process, the new guideline was published in March 2011, and came into force the in June 2011.</a:t>
            </a:r>
          </a:p>
          <a:p>
            <a:pPr marL="0" indent="0">
              <a:lnSpc>
                <a:spcPct val="80000"/>
              </a:lnSpc>
              <a:buNone/>
            </a:pPr>
            <a:r>
              <a:rPr lang="en-US" sz="1000" baseline="0" dirty="0" smtClean="0"/>
              <a:t>It is important to notice the period of </a:t>
            </a:r>
            <a:r>
              <a:rPr lang="en-US" sz="1000" baseline="0" dirty="0" err="1" smtClean="0"/>
              <a:t>familiarisations</a:t>
            </a:r>
            <a:r>
              <a:rPr lang="en-US" sz="1000" baseline="0" dirty="0" smtClean="0"/>
              <a:t> that </a:t>
            </a:r>
            <a:r>
              <a:rPr lang="en-US" sz="1000" baseline="0" dirty="0" err="1" smtClean="0"/>
              <a:t>sentencers</a:t>
            </a:r>
            <a:r>
              <a:rPr lang="en-US" sz="1000" baseline="0" dirty="0" smtClean="0"/>
              <a:t> had since it was published until it came into force, some of them (mainly magistrates) even went through a training process. </a:t>
            </a:r>
          </a:p>
          <a:p>
            <a:pPr marL="0" indent="0">
              <a:lnSpc>
                <a:spcPct val="80000"/>
              </a:lnSpc>
              <a:buNone/>
            </a:pPr>
            <a:r>
              <a:rPr lang="en-US" sz="1000" baseline="0" dirty="0" smtClean="0"/>
              <a:t>Here we assess changes in consistency after the 13</a:t>
            </a:r>
            <a:r>
              <a:rPr lang="en-US" sz="1000" baseline="30000" dirty="0" smtClean="0"/>
              <a:t>th</a:t>
            </a:r>
            <a:r>
              <a:rPr lang="en-US" sz="1000" baseline="0" dirty="0" smtClean="0"/>
              <a:t> of June of 2011.</a:t>
            </a:r>
            <a:endParaRPr lang="en-GB"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FC44B-4CE5-452E-BB49-2CB1F736F748}" type="slidenum">
              <a:rPr lang="en-GB"/>
              <a:pPr/>
              <a:t>7</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marL="228600" indent="-228600">
              <a:buAutoNum type="alphaLcParenR"/>
            </a:pPr>
            <a:r>
              <a:rPr lang="en-US" u="none" baseline="0" dirty="0" smtClean="0"/>
              <a:t>We sis a literature review to find how consistency has been measured so far.</a:t>
            </a:r>
          </a:p>
          <a:p>
            <a:pPr marL="228600" indent="-228600">
              <a:buAutoNum type="alphaLcParenR"/>
            </a:pPr>
            <a:r>
              <a:rPr lang="en-US" u="none" baseline="0" dirty="0" smtClean="0"/>
              <a:t>Consistency in sentencing seems a rather intuitive concept, the extent to which like cases are treated alike, however, measuring is not that straightforward. </a:t>
            </a:r>
          </a:p>
          <a:p>
            <a:pPr marL="0" indent="0">
              <a:buNone/>
            </a:pPr>
            <a:r>
              <a:rPr lang="en-US" u="none" baseline="0" dirty="0" smtClean="0"/>
              <a:t>1) For the jurisdiction of England and Wales only two type of studies have been used:</a:t>
            </a:r>
          </a:p>
          <a:p>
            <a:pPr marL="0" indent="0">
              <a:buNone/>
            </a:pPr>
            <a:r>
              <a:rPr lang="en-US" u="none" baseline="0" dirty="0" smtClean="0"/>
              <a:t>On the one hand we have quasi-experiments where different judges or Magistrates are asked to pass a sentence for a hypothetical case described; with this data we could just define consistency from a measure of dispersion such as the standard deviation.</a:t>
            </a:r>
          </a:p>
          <a:p>
            <a:pPr marL="0" indent="0">
              <a:buNone/>
            </a:pPr>
            <a:r>
              <a:rPr lang="en-US" u="none" baseline="0" dirty="0" smtClean="0"/>
              <a:t>There are two problems with this method: a) the most obvious is that the conditions of the sentencing process are not perfectly replicated by the experiment (judges lack full information, and they might put more or less attention than in a real case); b) issues of </a:t>
            </a:r>
            <a:r>
              <a:rPr lang="en-US" u="none" baseline="0" dirty="0" err="1" smtClean="0"/>
              <a:t>generalisation</a:t>
            </a:r>
            <a:r>
              <a:rPr lang="en-US" u="none" baseline="0" dirty="0" smtClean="0"/>
              <a:t>, we can only know about a the cases included in the experiment, and these might represent the universe of cases sentenced better or worse.</a:t>
            </a:r>
          </a:p>
          <a:p>
            <a:pPr marL="0" indent="0">
              <a:buNone/>
            </a:pPr>
            <a:r>
              <a:rPr lang="en-US" u="none" baseline="0" dirty="0" smtClean="0"/>
              <a:t>2) Other studies have relied on the Court Proceedings Database, published by the </a:t>
            </a:r>
            <a:r>
              <a:rPr lang="en-US" u="none" baseline="0" dirty="0" err="1" smtClean="0"/>
              <a:t>MoJ</a:t>
            </a:r>
            <a:r>
              <a:rPr lang="en-US" u="none" baseline="0" dirty="0" smtClean="0"/>
              <a:t>. From this data studies have attempted to measure dispersion in sentencing by looking at: a) dispersion in sentence outcomes by Courts, e.g. the percentage of custodial sentences by Court could tell us something about inter-Court variability, the problem is that there are so many confounding effects such as % of young people, % of unemployment, etc. determining crime that any variations in sentence outcome could not be taken as evidence of inconsistencies; b) a different method would be to look at dispersion in similar type of offences, the problem here is that there are a lot of characteristics of the offence that are not recorded in the CPD, so again there seems to be a problem of confounders.</a:t>
            </a:r>
            <a:endParaRPr lang="en-GB" u="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6E9F8-389A-48D4-BA9A-9B1A49EF8860}" type="slidenum">
              <a:rPr lang="en-GB"/>
              <a:pPr/>
              <a:t>8</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228600" indent="-228600">
              <a:buAutoNum type="alphaLcParenR"/>
            </a:pPr>
            <a:r>
              <a:rPr lang="en-US" dirty="0" smtClean="0"/>
              <a:t>In our study we use a new dataset, the CCSS, which is due to become publicly available next month. </a:t>
            </a:r>
          </a:p>
          <a:p>
            <a:endParaRPr lang="en-GB" dirty="0"/>
          </a:p>
          <a:p>
            <a:r>
              <a:rPr lang="en-US" dirty="0" smtClean="0"/>
              <a:t>2) This two</a:t>
            </a:r>
            <a:r>
              <a:rPr lang="en-US" baseline="0" dirty="0" smtClean="0"/>
              <a:t> features make it a unique dataset, there is nothing like this in the world, </a:t>
            </a:r>
          </a:p>
          <a:p>
            <a:r>
              <a:rPr lang="en-US" baseline="0" dirty="0" smtClean="0"/>
              <a:t>so these are very exciting news for anyone doing research in this field.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5B6A0-758B-401D-A928-99BEF9ADEEE3}" type="slidenum">
              <a:rPr lang="en-GB"/>
              <a:pPr/>
              <a:t>9</a:t>
            </a:fld>
            <a:endParaRPr lang="en-GB"/>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228600" indent="-228600">
              <a:buAutoNum type="alphaLcParenR"/>
            </a:pPr>
            <a:r>
              <a:rPr lang="en-US" dirty="0" smtClean="0"/>
              <a:t>ok, so regarding</a:t>
            </a:r>
            <a:r>
              <a:rPr lang="en-US" baseline="0" dirty="0" smtClean="0"/>
              <a:t> the first method that we use to study consistency;</a:t>
            </a:r>
          </a:p>
          <a:p>
            <a:endParaRPr lang="en-US" dirty="0" smtClean="0"/>
          </a:p>
          <a:p>
            <a:r>
              <a:rPr lang="en-US" dirty="0" smtClean="0"/>
              <a:t>2) These</a:t>
            </a:r>
            <a:r>
              <a:rPr lang="en-US" baseline="0" dirty="0" smtClean="0"/>
              <a:t> are the number of previous convictions, whether the offender plead guilty, and others.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3) </a:t>
            </a:r>
            <a:r>
              <a:rPr lang="en-US" baseline="0" dirty="0" smtClean="0"/>
              <a:t>Ideally we would like to separate these legitimate mechanisms producing variability in sentencing from other illegitimate sources of variability, such as ethnicity, or whether the </a:t>
            </a:r>
            <a:r>
              <a:rPr lang="en-US" baseline="0" dirty="0" err="1" smtClean="0"/>
              <a:t>sentencer</a:t>
            </a:r>
            <a:r>
              <a:rPr lang="en-US" baseline="0" dirty="0" smtClean="0"/>
              <a:t> had a good lunch or just a cold sandwich for lunch.</a:t>
            </a: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B128645-D1FA-49E6-B588-4CA386DC59A4}" type="slidenum">
              <a:rPr lang="en-GB"/>
              <a:pPr/>
              <a:t>‹#›</a:t>
            </a:fld>
            <a:endParaRPr lang="en-GB"/>
          </a:p>
        </p:txBody>
      </p:sp>
    </p:spTree>
    <p:extLst>
      <p:ext uri="{BB962C8B-B14F-4D97-AF65-F5344CB8AC3E}">
        <p14:creationId xmlns:p14="http://schemas.microsoft.com/office/powerpoint/2010/main" val="34771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1AC1597-807B-4F0D-AAF3-EE22EA67CD63}" type="slidenum">
              <a:rPr lang="en-GB"/>
              <a:pPr/>
              <a:t>‹#›</a:t>
            </a:fld>
            <a:endParaRPr lang="en-GB"/>
          </a:p>
        </p:txBody>
      </p:sp>
    </p:spTree>
    <p:extLst>
      <p:ext uri="{BB962C8B-B14F-4D97-AF65-F5344CB8AC3E}">
        <p14:creationId xmlns:p14="http://schemas.microsoft.com/office/powerpoint/2010/main" val="384488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274F7B3-E0F5-44EA-8CC2-BDBF5A63E0EF}" type="slidenum">
              <a:rPr lang="en-GB"/>
              <a:pPr/>
              <a:t>‹#›</a:t>
            </a:fld>
            <a:endParaRPr lang="en-GB"/>
          </a:p>
        </p:txBody>
      </p:sp>
    </p:spTree>
    <p:extLst>
      <p:ext uri="{BB962C8B-B14F-4D97-AF65-F5344CB8AC3E}">
        <p14:creationId xmlns:p14="http://schemas.microsoft.com/office/powerpoint/2010/main" val="325803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9B0474-51AA-4546-8C64-66910AF7215A}" type="slidenum">
              <a:rPr lang="en-GB"/>
              <a:pPr/>
              <a:t>‹#›</a:t>
            </a:fld>
            <a:endParaRPr lang="en-GB"/>
          </a:p>
        </p:txBody>
      </p:sp>
    </p:spTree>
    <p:extLst>
      <p:ext uri="{BB962C8B-B14F-4D97-AF65-F5344CB8AC3E}">
        <p14:creationId xmlns:p14="http://schemas.microsoft.com/office/powerpoint/2010/main" val="210835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571E7C1-7EFA-47AB-852C-EF915281DC9E}" type="slidenum">
              <a:rPr lang="en-GB"/>
              <a:pPr/>
              <a:t>‹#›</a:t>
            </a:fld>
            <a:endParaRPr lang="en-GB"/>
          </a:p>
        </p:txBody>
      </p:sp>
    </p:spTree>
    <p:extLst>
      <p:ext uri="{BB962C8B-B14F-4D97-AF65-F5344CB8AC3E}">
        <p14:creationId xmlns:p14="http://schemas.microsoft.com/office/powerpoint/2010/main" val="268366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126B61-68CC-4A71-AA31-1A2A3749CF0F}" type="slidenum">
              <a:rPr lang="en-GB"/>
              <a:pPr/>
              <a:t>‹#›</a:t>
            </a:fld>
            <a:endParaRPr lang="en-GB"/>
          </a:p>
        </p:txBody>
      </p:sp>
    </p:spTree>
    <p:extLst>
      <p:ext uri="{BB962C8B-B14F-4D97-AF65-F5344CB8AC3E}">
        <p14:creationId xmlns:p14="http://schemas.microsoft.com/office/powerpoint/2010/main" val="76316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346298B-FEF9-45A2-96FD-1A6056F7E1A4}" type="slidenum">
              <a:rPr lang="en-GB"/>
              <a:pPr/>
              <a:t>‹#›</a:t>
            </a:fld>
            <a:endParaRPr lang="en-GB"/>
          </a:p>
        </p:txBody>
      </p:sp>
    </p:spTree>
    <p:extLst>
      <p:ext uri="{BB962C8B-B14F-4D97-AF65-F5344CB8AC3E}">
        <p14:creationId xmlns:p14="http://schemas.microsoft.com/office/powerpoint/2010/main" val="86942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41A5551-2BD0-4C8D-9FE7-99847C261F2C}" type="slidenum">
              <a:rPr lang="en-GB"/>
              <a:pPr/>
              <a:t>‹#›</a:t>
            </a:fld>
            <a:endParaRPr lang="en-GB"/>
          </a:p>
        </p:txBody>
      </p:sp>
    </p:spTree>
    <p:extLst>
      <p:ext uri="{BB962C8B-B14F-4D97-AF65-F5344CB8AC3E}">
        <p14:creationId xmlns:p14="http://schemas.microsoft.com/office/powerpoint/2010/main" val="99254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51779B3-0E86-4EE6-A2AF-1182B352CF1B}" type="slidenum">
              <a:rPr lang="en-GB"/>
              <a:pPr/>
              <a:t>‹#›</a:t>
            </a:fld>
            <a:endParaRPr lang="en-GB"/>
          </a:p>
        </p:txBody>
      </p:sp>
    </p:spTree>
    <p:extLst>
      <p:ext uri="{BB962C8B-B14F-4D97-AF65-F5344CB8AC3E}">
        <p14:creationId xmlns:p14="http://schemas.microsoft.com/office/powerpoint/2010/main" val="166192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A7FDB5-1EDE-40C5-A6B9-67D6B60FEC4A}" type="slidenum">
              <a:rPr lang="en-GB"/>
              <a:pPr/>
              <a:t>‹#›</a:t>
            </a:fld>
            <a:endParaRPr lang="en-GB"/>
          </a:p>
        </p:txBody>
      </p:sp>
    </p:spTree>
    <p:extLst>
      <p:ext uri="{BB962C8B-B14F-4D97-AF65-F5344CB8AC3E}">
        <p14:creationId xmlns:p14="http://schemas.microsoft.com/office/powerpoint/2010/main" val="278407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A022CC3-3405-4DA0-8592-82DD8640B43C}" type="slidenum">
              <a:rPr lang="en-GB"/>
              <a:pPr/>
              <a:t>‹#›</a:t>
            </a:fld>
            <a:endParaRPr lang="en-GB"/>
          </a:p>
        </p:txBody>
      </p:sp>
    </p:spTree>
    <p:extLst>
      <p:ext uri="{BB962C8B-B14F-4D97-AF65-F5344CB8AC3E}">
        <p14:creationId xmlns:p14="http://schemas.microsoft.com/office/powerpoint/2010/main" val="147880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4413627-3D5F-4F93-84C9-42042400881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700213"/>
            <a:ext cx="7772400" cy="1470025"/>
          </a:xfrm>
        </p:spPr>
        <p:txBody>
          <a:bodyPr/>
          <a:lstStyle/>
          <a:p>
            <a:r>
              <a:rPr lang="en-GB" sz="3600" dirty="0" smtClean="0"/>
              <a:t>The Impact of the 2011 Assault Guideline</a:t>
            </a:r>
            <a:endParaRPr lang="en-GB" sz="3600" dirty="0"/>
          </a:p>
        </p:txBody>
      </p:sp>
      <p:sp>
        <p:nvSpPr>
          <p:cNvPr id="2051" name="Rectangle 3"/>
          <p:cNvSpPr>
            <a:spLocks noGrp="1" noChangeArrowheads="1"/>
          </p:cNvSpPr>
          <p:nvPr>
            <p:ph type="subTitle" idx="1"/>
          </p:nvPr>
        </p:nvSpPr>
        <p:spPr>
          <a:xfrm>
            <a:off x="1403648" y="3573016"/>
            <a:ext cx="6400800" cy="1752600"/>
          </a:xfrm>
        </p:spPr>
        <p:txBody>
          <a:bodyPr/>
          <a:lstStyle/>
          <a:p>
            <a:endParaRPr lang="en-US" sz="2000" dirty="0" smtClean="0"/>
          </a:p>
          <a:p>
            <a:r>
              <a:rPr lang="en-US" sz="2000" dirty="0" smtClean="0"/>
              <a:t>Jose </a:t>
            </a:r>
            <a:r>
              <a:rPr lang="en-US" sz="2000" dirty="0" err="1" smtClean="0"/>
              <a:t>Pina</a:t>
            </a:r>
            <a:r>
              <a:rPr lang="en-US" sz="2000" dirty="0" smtClean="0"/>
              <a:t>-Sánchez &amp; Robin Linacre</a:t>
            </a:r>
            <a:endParaRPr lang="en-GB" sz="2000" dirty="0"/>
          </a:p>
        </p:txBody>
      </p:sp>
      <p:pic>
        <p:nvPicPr>
          <p:cNvPr id="2053" name="Picture 5"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0"/>
            <a:ext cx="8229600" cy="1143000"/>
          </a:xfrm>
        </p:spPr>
        <p:txBody>
          <a:bodyPr/>
          <a:lstStyle/>
          <a:p>
            <a:pPr algn="l"/>
            <a:r>
              <a:rPr lang="en-GB" sz="2800" dirty="0"/>
              <a:t>Longitudinal Study of Residuals</a:t>
            </a:r>
            <a:endParaRPr lang="en-GB" sz="2800" baseline="30000" dirty="0"/>
          </a:p>
        </p:txBody>
      </p:sp>
      <p:sp>
        <p:nvSpPr>
          <p:cNvPr id="74755" name="Rectangle 3"/>
          <p:cNvSpPr>
            <a:spLocks noGrp="1" noChangeArrowheads="1"/>
          </p:cNvSpPr>
          <p:nvPr>
            <p:ph type="body" idx="1"/>
          </p:nvPr>
        </p:nvSpPr>
        <p:spPr/>
        <p:txBody>
          <a:bodyPr/>
          <a:lstStyle/>
          <a:p>
            <a:pPr marL="0" indent="0">
              <a:buNone/>
            </a:pPr>
            <a:endParaRPr lang="en-GB" dirty="0"/>
          </a:p>
          <a:p>
            <a:pPr>
              <a:buFontTx/>
              <a:buNone/>
            </a:pPr>
            <a:endParaRPr lang="en-GB" sz="2000" dirty="0"/>
          </a:p>
        </p:txBody>
      </p:sp>
      <p:pic>
        <p:nvPicPr>
          <p:cNvPr id="7475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441458196"/>
              </p:ext>
            </p:extLst>
          </p:nvPr>
        </p:nvGraphicFramePr>
        <p:xfrm>
          <a:off x="2915816" y="1412776"/>
          <a:ext cx="3511918" cy="4555909"/>
        </p:xfrm>
        <a:graphic>
          <a:graphicData uri="http://schemas.openxmlformats.org/drawingml/2006/table">
            <a:tbl>
              <a:tblPr/>
              <a:tblGrid>
                <a:gridCol w="1311822"/>
                <a:gridCol w="1100048"/>
                <a:gridCol w="1100048"/>
              </a:tblGrid>
              <a:tr h="349309">
                <a:tc>
                  <a:txBody>
                    <a:bodyPr/>
                    <a:lstStyle/>
                    <a:p>
                      <a:pPr algn="ctr">
                        <a:spcAft>
                          <a:spcPts val="0"/>
                        </a:spcAft>
                      </a:pPr>
                      <a:r>
                        <a:rPr lang="en-GB" sz="1300" b="1" dirty="0">
                          <a:solidFill>
                            <a:srgbClr val="000000"/>
                          </a:solidFill>
                          <a:effectLst/>
                          <a:latin typeface="Calibri"/>
                          <a:ea typeface="Times New Roman"/>
                        </a:rPr>
                        <a:t> </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b="1">
                          <a:solidFill>
                            <a:srgbClr val="000000"/>
                          </a:solidFill>
                          <a:effectLst/>
                          <a:latin typeface="Calibri"/>
                          <a:ea typeface="Times New Roman"/>
                        </a:rPr>
                        <a:t>Before</a:t>
                      </a:r>
                      <a:endParaRPr lang="en-GB" sz="130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b="1">
                          <a:solidFill>
                            <a:srgbClr val="000000"/>
                          </a:solidFill>
                          <a:effectLst/>
                          <a:latin typeface="Calibri"/>
                          <a:ea typeface="Times New Roman"/>
                        </a:rPr>
                        <a:t>After</a:t>
                      </a:r>
                      <a:endParaRPr lang="en-GB" sz="1300">
                        <a:effectLst/>
                        <a:latin typeface="Times New Roman"/>
                        <a:ea typeface="Times New Roman"/>
                      </a:endParaRPr>
                    </a:p>
                  </a:txBody>
                  <a:tcPr marL="67730" marR="67730" marT="0" marB="0" anchor="ctr">
                    <a:lnL>
                      <a:noFill/>
                    </a:lnL>
                    <a:lnR>
                      <a:noFill/>
                    </a:lnR>
                    <a:lnT>
                      <a:noFill/>
                    </a:lnT>
                    <a:lnB w="12700" cap="flat" cmpd="sng" algn="ctr">
                      <a:solidFill>
                        <a:srgbClr val="000000"/>
                      </a:solidFill>
                      <a:prstDash val="solid"/>
                      <a:round/>
                      <a:headEnd type="none" w="med" len="med"/>
                      <a:tailEnd type="none" w="med" len="med"/>
                    </a:lnB>
                  </a:tcPr>
                </a:tc>
              </a:tr>
              <a:tr h="301020">
                <a:tc>
                  <a:txBody>
                    <a:bodyPr/>
                    <a:lstStyle/>
                    <a:p>
                      <a:pPr algn="ctr">
                        <a:spcAft>
                          <a:spcPts val="0"/>
                        </a:spcAft>
                      </a:pPr>
                      <a:r>
                        <a:rPr lang="en-GB" sz="1300" dirty="0">
                          <a:solidFill>
                            <a:srgbClr val="000000"/>
                          </a:solidFill>
                          <a:effectLst/>
                          <a:latin typeface="Calibri"/>
                          <a:ea typeface="Times New Roman"/>
                        </a:rPr>
                        <a:t>Constant</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300" b="1" dirty="0" smtClean="0">
                          <a:solidFill>
                            <a:srgbClr val="000000"/>
                          </a:solidFill>
                          <a:effectLst/>
                          <a:latin typeface="Calibri"/>
                          <a:ea typeface="Times New Roman"/>
                        </a:rPr>
                        <a:t>5.78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300" b="1" dirty="0" smtClean="0">
                          <a:solidFill>
                            <a:srgbClr val="000000"/>
                          </a:solidFill>
                          <a:effectLst/>
                          <a:latin typeface="Calibri"/>
                          <a:ea typeface="Times New Roman"/>
                        </a:rPr>
                        <a:t>5.52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05)</a:t>
                      </a:r>
                      <a:endParaRPr lang="en-GB" sz="1300" dirty="0">
                        <a:effectLst/>
                        <a:latin typeface="Times New Roman"/>
                        <a:ea typeface="Times New Roman"/>
                      </a:endParaRPr>
                    </a:p>
                  </a:txBody>
                  <a:tcPr marL="67730" marR="67730" marT="0" marB="0" anchor="ctr">
                    <a:lnL>
                      <a:noFill/>
                    </a:lnL>
                    <a:lnR>
                      <a:noFill/>
                    </a:lnR>
                    <a:lnT w="12700" cap="flat" cmpd="sng" algn="ctr">
                      <a:solidFill>
                        <a:srgbClr val="000000"/>
                      </a:solidFill>
                      <a:prstDash val="solid"/>
                      <a:round/>
                      <a:headEnd type="none" w="med" len="med"/>
                      <a:tailEnd type="none" w="med" len="med"/>
                    </a:lnT>
                    <a:lnB>
                      <a:noFill/>
                    </a:lnB>
                  </a:tcPr>
                </a:tc>
              </a:tr>
              <a:tr h="301020">
                <a:tc>
                  <a:txBody>
                    <a:bodyPr/>
                    <a:lstStyle/>
                    <a:p>
                      <a:pPr algn="ctr">
                        <a:spcAft>
                          <a:spcPts val="0"/>
                        </a:spcAft>
                      </a:pPr>
                      <a:r>
                        <a:rPr lang="en-GB" sz="1300" dirty="0">
                          <a:solidFill>
                            <a:srgbClr val="000000"/>
                          </a:solidFill>
                          <a:effectLst/>
                          <a:latin typeface="Calibri"/>
                          <a:ea typeface="Times New Roman"/>
                        </a:rPr>
                        <a:t>GBH</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39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02)</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55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dirty="0">
                          <a:solidFill>
                            <a:srgbClr val="000000"/>
                          </a:solidFill>
                          <a:effectLst/>
                          <a:latin typeface="Calibri"/>
                          <a:ea typeface="Times New Roman"/>
                        </a:rPr>
                        <a:t>Intent</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smtClean="0">
                          <a:solidFill>
                            <a:srgbClr val="000000"/>
                          </a:solidFill>
                          <a:effectLst/>
                          <a:latin typeface="Calibri"/>
                          <a:ea typeface="Times New Roman"/>
                        </a:rPr>
                        <a:t>1.51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smtClean="0">
                          <a:solidFill>
                            <a:srgbClr val="000000"/>
                          </a:solidFill>
                          <a:effectLst/>
                          <a:latin typeface="Calibri"/>
                          <a:ea typeface="Times New Roman"/>
                        </a:rPr>
                        <a:t>1.74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dirty="0">
                          <a:solidFill>
                            <a:srgbClr val="000000"/>
                          </a:solidFill>
                          <a:effectLst/>
                          <a:latin typeface="Calibri"/>
                          <a:ea typeface="Times New Roman"/>
                        </a:rPr>
                        <a:t>Prev. convictions</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02 (.</a:t>
                      </a:r>
                      <a:r>
                        <a:rPr lang="en-GB" sz="1300" dirty="0">
                          <a:solidFill>
                            <a:srgbClr val="000000"/>
                          </a:solidFill>
                          <a:effectLst/>
                          <a:latin typeface="Calibri"/>
                          <a:ea typeface="Times New Roman"/>
                        </a:rPr>
                        <a:t>01)</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11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02)</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dirty="0">
                          <a:solidFill>
                            <a:srgbClr val="000000"/>
                          </a:solidFill>
                          <a:effectLst/>
                          <a:latin typeface="Calibri"/>
                          <a:ea typeface="Times New Roman"/>
                        </a:rPr>
                        <a:t>First opportunity</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09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02</a:t>
                      </a:r>
                      <a:r>
                        <a:rPr lang="en-GB" sz="1300" b="1" dirty="0">
                          <a:solidFill>
                            <a:srgbClr val="000000"/>
                          </a:solidFill>
                          <a:effectLst/>
                          <a:latin typeface="Calibri"/>
                          <a:ea typeface="Times New Roman"/>
                        </a:rPr>
                        <a:t>)</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08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dirty="0">
                          <a:solidFill>
                            <a:srgbClr val="000000"/>
                          </a:solidFill>
                          <a:effectLst/>
                          <a:latin typeface="Calibri"/>
                          <a:ea typeface="Times New Roman"/>
                        </a:rPr>
                        <a:t>Remorse</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14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02)</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13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dirty="0">
                          <a:solidFill>
                            <a:srgbClr val="000000"/>
                          </a:solidFill>
                          <a:effectLst/>
                          <a:latin typeface="Calibri"/>
                          <a:ea typeface="Times New Roman"/>
                        </a:rPr>
                        <a:t>Carer</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12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04)</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16 (.</a:t>
                      </a:r>
                      <a:r>
                        <a:rPr lang="en-GB" sz="1300" dirty="0">
                          <a:solidFill>
                            <a:srgbClr val="000000"/>
                          </a:solidFill>
                          <a:effectLst/>
                          <a:latin typeface="Calibri"/>
                          <a:ea typeface="Times New Roman"/>
                        </a:rPr>
                        <a:t>11)</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dirty="0">
                          <a:solidFill>
                            <a:srgbClr val="000000"/>
                          </a:solidFill>
                          <a:effectLst/>
                          <a:latin typeface="Calibri"/>
                          <a:ea typeface="Times New Roman"/>
                        </a:rPr>
                        <a:t>Gang</a:t>
                      </a:r>
                      <a:endParaRPr lang="en-GB" sz="1300" dirty="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03 (.</a:t>
                      </a:r>
                      <a:r>
                        <a:rPr lang="en-GB" sz="1300" dirty="0">
                          <a:solidFill>
                            <a:srgbClr val="000000"/>
                          </a:solidFill>
                          <a:effectLst/>
                          <a:latin typeface="Calibri"/>
                          <a:ea typeface="Times New Roman"/>
                        </a:rPr>
                        <a:t>02)</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02 (.</a:t>
                      </a:r>
                      <a:r>
                        <a:rPr lang="en-GB" sz="1300" dirty="0">
                          <a:solidFill>
                            <a:srgbClr val="000000"/>
                          </a:solidFill>
                          <a:effectLst/>
                          <a:latin typeface="Calibri"/>
                          <a:ea typeface="Times New Roman"/>
                        </a:rPr>
                        <a:t>04)</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a:solidFill>
                            <a:srgbClr val="000000"/>
                          </a:solidFill>
                          <a:effectLst/>
                          <a:latin typeface="Calibri"/>
                          <a:ea typeface="Times New Roman"/>
                        </a:rPr>
                        <a:t>Vulnerable</a:t>
                      </a:r>
                      <a:endParaRPr lang="en-GB" sz="130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12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18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04)</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a:solidFill>
                            <a:srgbClr val="000000"/>
                          </a:solidFill>
                          <a:effectLst/>
                          <a:latin typeface="Calibri"/>
                          <a:ea typeface="Times New Roman"/>
                        </a:rPr>
                        <a:t>Public worker</a:t>
                      </a:r>
                      <a:endParaRPr lang="en-GB" sz="130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03 (.</a:t>
                      </a:r>
                      <a:r>
                        <a:rPr lang="en-GB" sz="1300" dirty="0">
                          <a:solidFill>
                            <a:srgbClr val="000000"/>
                          </a:solidFill>
                          <a:effectLst/>
                          <a:latin typeface="Calibri"/>
                          <a:ea typeface="Times New Roman"/>
                        </a:rPr>
                        <a:t>05)</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10 (.</a:t>
                      </a:r>
                      <a:r>
                        <a:rPr lang="en-GB" sz="1300" dirty="0">
                          <a:solidFill>
                            <a:srgbClr val="000000"/>
                          </a:solidFill>
                          <a:effectLst/>
                          <a:latin typeface="Calibri"/>
                          <a:ea typeface="Times New Roman"/>
                        </a:rPr>
                        <a:t>06)</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a:solidFill>
                            <a:srgbClr val="000000"/>
                          </a:solidFill>
                          <a:effectLst/>
                          <a:latin typeface="Calibri"/>
                          <a:ea typeface="Times New Roman"/>
                        </a:rPr>
                        <a:t>Sustained</a:t>
                      </a:r>
                      <a:endParaRPr lang="en-GB" sz="130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21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02)</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20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a:noFill/>
                    </a:lnL>
                    <a:lnR>
                      <a:noFill/>
                    </a:lnR>
                    <a:lnT>
                      <a:noFill/>
                    </a:lnT>
                    <a:lnB>
                      <a:noFill/>
                    </a:lnB>
                  </a:tcPr>
                </a:tc>
              </a:tr>
              <a:tr h="301020">
                <a:tc>
                  <a:txBody>
                    <a:bodyPr/>
                    <a:lstStyle/>
                    <a:p>
                      <a:pPr algn="ctr">
                        <a:spcAft>
                          <a:spcPts val="0"/>
                        </a:spcAft>
                      </a:pPr>
                      <a:r>
                        <a:rPr lang="en-GB" sz="1300">
                          <a:solidFill>
                            <a:srgbClr val="000000"/>
                          </a:solidFill>
                          <a:effectLst/>
                          <a:latin typeface="Calibri"/>
                          <a:ea typeface="Times New Roman"/>
                        </a:rPr>
                        <a:t>Drugs</a:t>
                      </a:r>
                      <a:endParaRPr lang="en-GB" sz="130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b="1" dirty="0">
                          <a:solidFill>
                            <a:srgbClr val="000000"/>
                          </a:solidFill>
                          <a:effectLst/>
                          <a:latin typeface="Calibri"/>
                          <a:ea typeface="Times New Roman"/>
                        </a:rPr>
                        <a:t>.</a:t>
                      </a:r>
                      <a:r>
                        <a:rPr lang="en-GB" sz="1300" b="1" dirty="0" smtClean="0">
                          <a:solidFill>
                            <a:srgbClr val="000000"/>
                          </a:solidFill>
                          <a:effectLst/>
                          <a:latin typeface="Calibri"/>
                          <a:ea typeface="Times New Roman"/>
                        </a:rPr>
                        <a:t>06 </a:t>
                      </a:r>
                      <a:r>
                        <a:rPr lang="en-GB" sz="1300" dirty="0" smtClean="0">
                          <a:solidFill>
                            <a:srgbClr val="000000"/>
                          </a:solidFill>
                          <a:effectLst/>
                          <a:latin typeface="Calibri"/>
                          <a:ea typeface="Times New Roman"/>
                        </a:rPr>
                        <a:t>(.</a:t>
                      </a:r>
                      <a:r>
                        <a:rPr lang="en-GB" sz="1300" dirty="0">
                          <a:solidFill>
                            <a:srgbClr val="000000"/>
                          </a:solidFill>
                          <a:effectLst/>
                          <a:latin typeface="Calibri"/>
                          <a:ea typeface="Times New Roman"/>
                        </a:rPr>
                        <a:t>02)</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dirty="0">
                          <a:solidFill>
                            <a:srgbClr val="000000"/>
                          </a:solidFill>
                          <a:effectLst/>
                          <a:latin typeface="Calibri"/>
                          <a:ea typeface="Times New Roman"/>
                        </a:rPr>
                        <a:t>.</a:t>
                      </a:r>
                      <a:r>
                        <a:rPr lang="en-GB" sz="1300" dirty="0" smtClean="0">
                          <a:solidFill>
                            <a:srgbClr val="000000"/>
                          </a:solidFill>
                          <a:effectLst/>
                          <a:latin typeface="Calibri"/>
                          <a:ea typeface="Times New Roman"/>
                        </a:rPr>
                        <a:t>01 (.</a:t>
                      </a:r>
                      <a:r>
                        <a:rPr lang="en-GB" sz="1300" dirty="0">
                          <a:solidFill>
                            <a:srgbClr val="000000"/>
                          </a:solidFill>
                          <a:effectLst/>
                          <a:latin typeface="Calibri"/>
                          <a:ea typeface="Times New Roman"/>
                        </a:rPr>
                        <a:t>03)</a:t>
                      </a:r>
                      <a:endParaRPr lang="en-GB" sz="1300" dirty="0">
                        <a:effectLst/>
                        <a:latin typeface="Times New Roman"/>
                        <a:ea typeface="Times New Roman"/>
                      </a:endParaRPr>
                    </a:p>
                  </a:txBody>
                  <a:tcPr marL="67730" marR="67730" marT="0" marB="0" anchor="ctr">
                    <a:lnL>
                      <a:noFill/>
                    </a:lnL>
                    <a:lnR>
                      <a:noFill/>
                    </a:lnR>
                    <a:lnT>
                      <a:noFill/>
                    </a:lnT>
                    <a:lnB w="12700" cap="flat" cmpd="sng" algn="ctr">
                      <a:solidFill>
                        <a:srgbClr val="000000"/>
                      </a:solidFill>
                      <a:prstDash val="solid"/>
                      <a:round/>
                      <a:headEnd type="none" w="med" len="med"/>
                      <a:tailEnd type="none" w="med" len="med"/>
                    </a:lnB>
                  </a:tcPr>
                </a:tc>
              </a:tr>
              <a:tr h="188138">
                <a:tc>
                  <a:txBody>
                    <a:bodyPr/>
                    <a:lstStyle/>
                    <a:p>
                      <a:pPr algn="ctr">
                        <a:spcAft>
                          <a:spcPts val="0"/>
                        </a:spcAft>
                      </a:pPr>
                      <a:r>
                        <a:rPr lang="en-GB" sz="1300">
                          <a:solidFill>
                            <a:srgbClr val="000000"/>
                          </a:solidFill>
                          <a:effectLst/>
                          <a:latin typeface="Calibri"/>
                          <a:ea typeface="Times New Roman"/>
                        </a:rPr>
                        <a:t> </a:t>
                      </a:r>
                      <a:endParaRPr lang="en-GB" sz="1300">
                        <a:effectLst/>
                        <a:latin typeface="Times New Roman"/>
                        <a:ea typeface="Times New Roman"/>
                      </a:endParaRPr>
                    </a:p>
                  </a:txBody>
                  <a:tcPr marL="67730" marR="677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dirty="0">
                          <a:solidFill>
                            <a:srgbClr val="000000"/>
                          </a:solidFill>
                          <a:effectLst/>
                          <a:latin typeface="Calibri"/>
                          <a:ea typeface="Times New Roman"/>
                        </a:rPr>
                        <a:t> </a:t>
                      </a:r>
                      <a:endParaRPr lang="en-GB" sz="1300" dirty="0">
                        <a:effectLst/>
                        <a:latin typeface="Times New Roman"/>
                        <a:ea typeface="Times New Roman"/>
                      </a:endParaRPr>
                    </a:p>
                  </a:txBody>
                  <a:tcPr marL="67730" marR="677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dirty="0">
                          <a:solidFill>
                            <a:srgbClr val="000000"/>
                          </a:solidFill>
                          <a:effectLst/>
                          <a:latin typeface="Calibri"/>
                          <a:ea typeface="Times New Roman"/>
                        </a:rPr>
                        <a:t> </a:t>
                      </a:r>
                      <a:endParaRPr lang="en-GB" sz="1300" dirty="0">
                        <a:effectLst/>
                        <a:latin typeface="Times New Roman"/>
                        <a:ea typeface="Times New Roman"/>
                      </a:endParaRPr>
                    </a:p>
                  </a:txBody>
                  <a:tcPr marL="67730" marR="6773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38">
                <a:tc>
                  <a:txBody>
                    <a:bodyPr/>
                    <a:lstStyle/>
                    <a:p>
                      <a:pPr algn="ctr">
                        <a:spcAft>
                          <a:spcPts val="0"/>
                        </a:spcAft>
                      </a:pPr>
                      <a:r>
                        <a:rPr lang="en-GB" sz="1300">
                          <a:solidFill>
                            <a:srgbClr val="000000"/>
                          </a:solidFill>
                          <a:effectLst/>
                          <a:latin typeface="Calibri"/>
                          <a:ea typeface="Times New Roman"/>
                        </a:rPr>
                        <a:t>R2</a:t>
                      </a:r>
                      <a:endParaRPr lang="en-GB" sz="130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300" dirty="0">
                          <a:solidFill>
                            <a:srgbClr val="000000"/>
                          </a:solidFill>
                          <a:effectLst/>
                          <a:latin typeface="Calibri"/>
                          <a:ea typeface="Times New Roman"/>
                        </a:rPr>
                        <a:t>.55</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300" dirty="0">
                          <a:solidFill>
                            <a:srgbClr val="000000"/>
                          </a:solidFill>
                          <a:effectLst/>
                          <a:latin typeface="Calibri"/>
                          <a:ea typeface="Times New Roman"/>
                        </a:rPr>
                        <a:t>.62</a:t>
                      </a:r>
                      <a:endParaRPr lang="en-GB" sz="1300" dirty="0">
                        <a:effectLst/>
                        <a:latin typeface="Times New Roman"/>
                        <a:ea typeface="Times New Roman"/>
                      </a:endParaRPr>
                    </a:p>
                  </a:txBody>
                  <a:tcPr marL="67730" marR="67730" marT="0" marB="0" anchor="ctr">
                    <a:lnL>
                      <a:noFill/>
                    </a:lnL>
                    <a:lnR>
                      <a:noFill/>
                    </a:lnR>
                    <a:lnT w="12700" cap="flat" cmpd="sng" algn="ctr">
                      <a:solidFill>
                        <a:srgbClr val="000000"/>
                      </a:solidFill>
                      <a:prstDash val="solid"/>
                      <a:round/>
                      <a:headEnd type="none" w="med" len="med"/>
                      <a:tailEnd type="none" w="med" len="med"/>
                    </a:lnT>
                    <a:lnB>
                      <a:noFill/>
                    </a:lnB>
                  </a:tcPr>
                </a:tc>
              </a:tr>
              <a:tr h="188138">
                <a:tc>
                  <a:txBody>
                    <a:bodyPr/>
                    <a:lstStyle/>
                    <a:p>
                      <a:pPr algn="ctr">
                        <a:spcAft>
                          <a:spcPts val="0"/>
                        </a:spcAft>
                      </a:pPr>
                      <a:r>
                        <a:rPr lang="en-GB" sz="1300">
                          <a:solidFill>
                            <a:srgbClr val="000000"/>
                          </a:solidFill>
                          <a:effectLst/>
                          <a:latin typeface="Calibri"/>
                          <a:ea typeface="Times New Roman"/>
                        </a:rPr>
                        <a:t>Sample size</a:t>
                      </a:r>
                      <a:endParaRPr lang="en-GB" sz="1300">
                        <a:effectLst/>
                        <a:latin typeface="Times New Roman"/>
                        <a:ea typeface="Times New Roman"/>
                      </a:endParaRPr>
                    </a:p>
                  </a:txBody>
                  <a:tcPr marL="67730" marR="6773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300" dirty="0">
                          <a:solidFill>
                            <a:srgbClr val="000000"/>
                          </a:solidFill>
                          <a:effectLst/>
                          <a:latin typeface="Calibri"/>
                          <a:ea typeface="Times New Roman"/>
                        </a:rPr>
                        <a:t>2982</a:t>
                      </a:r>
                      <a:endParaRPr lang="en-GB" sz="1300" dirty="0">
                        <a:effectLst/>
                        <a:latin typeface="Times New Roman"/>
                        <a:ea typeface="Times New Roman"/>
                      </a:endParaRPr>
                    </a:p>
                  </a:txBody>
                  <a:tcPr marL="67730" marR="6773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1300" dirty="0">
                          <a:solidFill>
                            <a:srgbClr val="000000"/>
                          </a:solidFill>
                          <a:effectLst/>
                          <a:latin typeface="Calibri"/>
                          <a:ea typeface="Times New Roman"/>
                        </a:rPr>
                        <a:t>1949</a:t>
                      </a:r>
                      <a:endParaRPr lang="en-GB" sz="1300" dirty="0">
                        <a:effectLst/>
                        <a:latin typeface="Times New Roman"/>
                        <a:ea typeface="Times New Roman"/>
                      </a:endParaRPr>
                    </a:p>
                  </a:txBody>
                  <a:tcPr marL="67730" marR="67730" marT="0" marB="0" anchor="ctr">
                    <a:lnL>
                      <a:noFill/>
                    </a:lnL>
                    <a:lnR>
                      <a:noFill/>
                    </a:lnR>
                    <a:lnT>
                      <a:noFill/>
                    </a:lnT>
                    <a:lnB>
                      <a:noFill/>
                    </a:lnB>
                  </a:tcPr>
                </a:tc>
              </a:tr>
            </a:tbl>
          </a:graphicData>
        </a:graphic>
      </p:graphicFrame>
      <p:sp>
        <p:nvSpPr>
          <p:cNvPr id="4" name="Oval 3"/>
          <p:cNvSpPr/>
          <p:nvPr/>
        </p:nvSpPr>
        <p:spPr>
          <a:xfrm>
            <a:off x="4499992" y="5445224"/>
            <a:ext cx="165618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Dispersion of Residuals</a:t>
            </a:r>
            <a:endParaRPr lang="en-GB" sz="2800" baseline="30000" dirty="0"/>
          </a:p>
        </p:txBody>
      </p:sp>
      <p:sp>
        <p:nvSpPr>
          <p:cNvPr id="44035" name="Rectangle 3"/>
          <p:cNvSpPr>
            <a:spLocks noGrp="1" noChangeArrowheads="1"/>
          </p:cNvSpPr>
          <p:nvPr>
            <p:ph type="body" idx="1"/>
          </p:nvPr>
        </p:nvSpPr>
        <p:spPr/>
        <p:txBody>
          <a:bodyPr/>
          <a:lstStyle/>
          <a:p>
            <a:pPr lvl="1"/>
            <a:r>
              <a:rPr lang="en-US" sz="1800" dirty="0" smtClean="0"/>
              <a:t>The R</a:t>
            </a:r>
            <a:r>
              <a:rPr lang="en-US" sz="1800" baseline="30000" dirty="0" smtClean="0"/>
              <a:t>2 </a:t>
            </a:r>
            <a:r>
              <a:rPr lang="en-US" sz="1800" dirty="0" smtClean="0"/>
              <a:t>goes from .55 to .62, which means that the same set of legal factors now explain a higher part of the variability in sentence length.</a:t>
            </a:r>
          </a:p>
          <a:p>
            <a:pPr lvl="1"/>
            <a:endParaRPr lang="en-US" sz="1800" dirty="0" smtClean="0"/>
          </a:p>
          <a:p>
            <a:pPr lvl="1"/>
            <a:r>
              <a:rPr lang="en-US" sz="1800" dirty="0" smtClean="0"/>
              <a:t>Put it differently, the share of the variability due to unknown reasons has decreased.</a:t>
            </a:r>
          </a:p>
          <a:p>
            <a:pPr marL="457200" lvl="1" indent="0">
              <a:buNone/>
            </a:pPr>
            <a:endParaRPr lang="en-US" sz="1800" dirty="0"/>
          </a:p>
          <a:p>
            <a:pPr lvl="1"/>
            <a:r>
              <a:rPr lang="en-US" sz="1800" dirty="0"/>
              <a:t>H</a:t>
            </a:r>
            <a:r>
              <a:rPr lang="en-US" sz="1800" dirty="0" smtClean="0"/>
              <a:t>owever we should be careful in our interpretation, the unexplained variability is formed of illegitimate sources of variability, but it also captures other confounders such as: measurement error, misspecifications, and omitted relevant variables.</a:t>
            </a:r>
          </a:p>
          <a:p>
            <a:pPr lvl="1"/>
            <a:endParaRPr lang="en-US" sz="1800" i="1" dirty="0" smtClean="0"/>
          </a:p>
          <a:p>
            <a:pPr lvl="1"/>
            <a:r>
              <a:rPr lang="en-US" sz="1800" dirty="0"/>
              <a:t>The </a:t>
            </a:r>
            <a:r>
              <a:rPr lang="en-US" sz="1800" dirty="0" smtClean="0"/>
              <a:t>R</a:t>
            </a:r>
            <a:r>
              <a:rPr lang="en-US" sz="1800" baseline="30000" dirty="0" smtClean="0"/>
              <a:t>2  </a:t>
            </a:r>
            <a:r>
              <a:rPr lang="en-US" sz="1800" dirty="0" smtClean="0"/>
              <a:t>will always be a biased estimate of consistency.</a:t>
            </a: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Longitudinal Study of Residuals</a:t>
            </a:r>
            <a:endParaRPr lang="en-GB" sz="2800" baseline="30000" dirty="0"/>
          </a:p>
        </p:txBody>
      </p:sp>
      <p:sp>
        <p:nvSpPr>
          <p:cNvPr id="44035" name="Rectangle 3"/>
          <p:cNvSpPr>
            <a:spLocks noGrp="1" noChangeArrowheads="1"/>
          </p:cNvSpPr>
          <p:nvPr>
            <p:ph type="body" idx="1"/>
          </p:nvPr>
        </p:nvSpPr>
        <p:spPr>
          <a:xfrm>
            <a:off x="457200" y="1412776"/>
            <a:ext cx="8229600" cy="4713387"/>
          </a:xfrm>
        </p:spPr>
        <p:txBody>
          <a:bodyPr/>
          <a:lstStyle/>
          <a:p>
            <a:pPr lvl="1"/>
            <a:endParaRPr lang="en-US" sz="1800" dirty="0" smtClean="0"/>
          </a:p>
          <a:p>
            <a:pPr lvl="1"/>
            <a:r>
              <a:rPr lang="en-US" sz="1800" dirty="0" smtClean="0"/>
              <a:t>This impasse can be avoided if we shift the focus from trying to measure the actual level of consistency to detect changes in the patterns of consistency across 2011.</a:t>
            </a:r>
          </a:p>
          <a:p>
            <a:pPr lvl="1"/>
            <a:endParaRPr lang="en-US" sz="1800" i="1" dirty="0"/>
          </a:p>
          <a:p>
            <a:pPr lvl="1"/>
            <a:r>
              <a:rPr lang="en-US" sz="1800" dirty="0" smtClean="0"/>
              <a:t>Assuming that the effect of omitted relevant variables, measurement error and misspecifications remain constant across 2011.</a:t>
            </a:r>
          </a:p>
          <a:p>
            <a:pPr lvl="1"/>
            <a:endParaRPr lang="en-US" sz="1800" dirty="0"/>
          </a:p>
          <a:p>
            <a:pPr lvl="1"/>
            <a:r>
              <a:rPr lang="en-US" sz="1800" dirty="0" smtClean="0"/>
              <a:t>Instead of comparing R</a:t>
            </a:r>
            <a:r>
              <a:rPr lang="en-US" sz="1800" baseline="30000" dirty="0" smtClean="0"/>
              <a:t>2</a:t>
            </a:r>
            <a:r>
              <a:rPr lang="en-US" sz="1800" dirty="0" smtClean="0"/>
              <a:t>, we estimate patterns of inconsistency using the weekly variance of the residuals from the previous models.</a:t>
            </a:r>
            <a:endParaRPr lang="en-US" sz="1800" dirty="0"/>
          </a:p>
          <a:p>
            <a:pPr marL="457200" lvl="1" indent="0">
              <a:buNone/>
            </a:pPr>
            <a:endParaRPr lang="en-US" sz="1800" i="1" dirty="0" smtClean="0"/>
          </a:p>
          <a:p>
            <a:pPr marL="457200" lvl="1" indent="0">
              <a:buNone/>
            </a:pP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ona\Dropbox\Talks\Sentencing Council\Captur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653135"/>
            <a:ext cx="1440292" cy="111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Longitudinal Study of Residuals</a:t>
            </a:r>
            <a:endParaRPr lang="en-GB" sz="2800" baseline="30000" dirty="0"/>
          </a:p>
        </p:txBody>
      </p:sp>
      <p:sp>
        <p:nvSpPr>
          <p:cNvPr id="44035" name="Rectangle 3"/>
          <p:cNvSpPr>
            <a:spLocks noGrp="1" noChangeArrowheads="1"/>
          </p:cNvSpPr>
          <p:nvPr>
            <p:ph type="body" idx="1"/>
          </p:nvPr>
        </p:nvSpPr>
        <p:spPr/>
        <p:txBody>
          <a:bodyPr/>
          <a:lstStyle/>
          <a:p>
            <a:pPr lvl="1"/>
            <a:endParaRPr lang="en-US" sz="1800" dirty="0"/>
          </a:p>
          <a:p>
            <a:pPr marL="457200" lvl="1" indent="0">
              <a:buNone/>
            </a:pP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800" y="1391444"/>
            <a:ext cx="5654178" cy="483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67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Longitudinal Study of Residuals</a:t>
            </a:r>
            <a:endParaRPr lang="en-GB" sz="2800" baseline="30000" dirty="0"/>
          </a:p>
        </p:txBody>
      </p:sp>
      <p:sp>
        <p:nvSpPr>
          <p:cNvPr id="44035" name="Rectangle 3"/>
          <p:cNvSpPr>
            <a:spLocks noGrp="1" noChangeArrowheads="1"/>
          </p:cNvSpPr>
          <p:nvPr>
            <p:ph type="body" idx="1"/>
          </p:nvPr>
        </p:nvSpPr>
        <p:spPr/>
        <p:txBody>
          <a:bodyPr/>
          <a:lstStyle/>
          <a:p>
            <a:pPr marL="457200" lvl="1" indent="0">
              <a:buNone/>
            </a:pPr>
            <a:endParaRPr lang="en-US" sz="1800" i="1" dirty="0"/>
          </a:p>
          <a:p>
            <a:pPr marL="457200" lvl="1" indent="0">
              <a:buNone/>
            </a:pP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630" y="1389259"/>
            <a:ext cx="5835674" cy="501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67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Exact Matching</a:t>
            </a:r>
            <a:endParaRPr lang="en-GB" sz="2800" baseline="30000" dirty="0"/>
          </a:p>
        </p:txBody>
      </p:sp>
      <p:sp>
        <p:nvSpPr>
          <p:cNvPr id="44035" name="Rectangle 3"/>
          <p:cNvSpPr>
            <a:spLocks noGrp="1" noChangeArrowheads="1"/>
          </p:cNvSpPr>
          <p:nvPr>
            <p:ph type="body" idx="1"/>
          </p:nvPr>
        </p:nvSpPr>
        <p:spPr/>
        <p:txBody>
          <a:bodyPr/>
          <a:lstStyle/>
          <a:p>
            <a:pPr marL="457200" lvl="1" indent="0">
              <a:buNone/>
            </a:pPr>
            <a:endParaRPr lang="en-US" sz="1800" i="1" dirty="0"/>
          </a:p>
          <a:p>
            <a:pPr marL="457200" lvl="1" indent="0">
              <a:buNone/>
            </a:pP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010304458"/>
              </p:ext>
            </p:extLst>
          </p:nvPr>
        </p:nvGraphicFramePr>
        <p:xfrm>
          <a:off x="683567" y="1700808"/>
          <a:ext cx="7776863" cy="3092018"/>
        </p:xfrm>
        <a:graphic>
          <a:graphicData uri="http://schemas.openxmlformats.org/drawingml/2006/table">
            <a:tbl>
              <a:tblPr firstRow="1" firstCol="1" lastRow="1" lastCol="1" bandRow="1" bandCol="1"/>
              <a:tblGrid>
                <a:gridCol w="971568"/>
                <a:gridCol w="972185"/>
                <a:gridCol w="972185"/>
                <a:gridCol w="972185"/>
                <a:gridCol w="972185"/>
                <a:gridCol w="972185"/>
                <a:gridCol w="972185"/>
                <a:gridCol w="972185"/>
              </a:tblGrid>
              <a:tr h="557578">
                <a:tc>
                  <a:txBody>
                    <a:bodyPr/>
                    <a:lstStyle/>
                    <a:p>
                      <a:pPr algn="ctr">
                        <a:spcBef>
                          <a:spcPts val="600"/>
                        </a:spcBef>
                        <a:spcAft>
                          <a:spcPts val="600"/>
                        </a:spcAft>
                      </a:pPr>
                      <a:r>
                        <a:rPr lang="en-GB" sz="1100" dirty="0">
                          <a:effectLst/>
                          <a:latin typeface="Times New Roman"/>
                          <a:ea typeface="Times New Roman"/>
                        </a:rPr>
                        <a:t>Type of Offence</a:t>
                      </a:r>
                      <a:endParaRPr lang="en-GB" sz="1200" dirty="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Previous Convictions</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Aggravating / Mitigating</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Group Size: Before</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Group Size: After</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Variance: Before</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Variance: After</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Times New Roman"/>
                          <a:ea typeface="Times New Roman"/>
                        </a:rPr>
                        <a:t>Variance Difference</a:t>
                      </a:r>
                      <a:endParaRPr lang="en-GB"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253444">
                <a:tc>
                  <a:txBody>
                    <a:bodyPr/>
                    <a:lstStyle/>
                    <a:p>
                      <a:pPr algn="ctr">
                        <a:spcBef>
                          <a:spcPts val="600"/>
                        </a:spcBef>
                        <a:spcAft>
                          <a:spcPts val="600"/>
                        </a:spcAft>
                      </a:pPr>
                      <a:r>
                        <a:rPr lang="en-GB" sz="1000">
                          <a:effectLst/>
                          <a:latin typeface="Times New Roman"/>
                          <a:ea typeface="Times New Roman"/>
                        </a:rPr>
                        <a:t>ABH</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effectLst/>
                          <a:latin typeface="Times New Roman"/>
                          <a:ea typeface="Times New Roman"/>
                        </a:rPr>
                        <a:t>0</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effectLst/>
                          <a:latin typeface="Times New Roman"/>
                          <a:ea typeface="Times New Roman"/>
                        </a:rPr>
                        <a:t>-</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112</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112</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.37</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.42</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600"/>
                        </a:spcBef>
                        <a:spcAft>
                          <a:spcPts val="600"/>
                        </a:spcAft>
                      </a:pPr>
                      <a:r>
                        <a:rPr lang="en-GB" sz="1000">
                          <a:effectLst/>
                          <a:latin typeface="Times New Roman"/>
                          <a:ea typeface="Times New Roman"/>
                        </a:rPr>
                        <a:t>-.05</a:t>
                      </a:r>
                      <a:endParaRPr lang="en-GB"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53444">
                <a:tc>
                  <a:txBody>
                    <a:bodyPr/>
                    <a:lstStyle/>
                    <a:p>
                      <a:pPr algn="ctr">
                        <a:spcBef>
                          <a:spcPts val="600"/>
                        </a:spcBef>
                        <a:spcAft>
                          <a:spcPts val="600"/>
                        </a:spcAft>
                      </a:pPr>
                      <a:r>
                        <a:rPr lang="en-GB" sz="1000">
                          <a:effectLst/>
                          <a:latin typeface="Times New Roman"/>
                          <a:ea typeface="Times New Roman"/>
                        </a:rPr>
                        <a:t>ABH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141</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89</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.36</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.05</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GBH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78</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74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.21</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-.03</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GBH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60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59</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.32</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.08</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ABH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sustained</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40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51</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.50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dirty="0">
                          <a:effectLst/>
                          <a:latin typeface="Times New Roman"/>
                          <a:ea typeface="Times New Roman"/>
                        </a:rPr>
                        <a:t>.16</a:t>
                      </a:r>
                      <a:endParaRPr lang="en-GB" sz="1200" dirty="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GBH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drugs</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48</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37</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.32</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-.08</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ABH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drugs</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62</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35</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.28</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.08</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Intent</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.30</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.14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.16</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ABH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first op.</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28</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.55</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.32</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.23</a:t>
                      </a:r>
                      <a:endParaRPr lang="en-GB" sz="1200">
                        <a:effectLst/>
                        <a:latin typeface="Times New Roman"/>
                        <a:ea typeface="Times New Roman"/>
                      </a:endParaRPr>
                    </a:p>
                  </a:txBody>
                  <a:tcPr marL="68580" marR="68580" marT="0" marB="0" anchor="ctr">
                    <a:lnL>
                      <a:noFill/>
                    </a:lnL>
                    <a:lnR>
                      <a:noFill/>
                    </a:lnR>
                    <a:lnT>
                      <a:noFill/>
                    </a:lnT>
                    <a:lnB>
                      <a:noFill/>
                    </a:lnB>
                  </a:tcPr>
                </a:tc>
              </a:tr>
              <a:tr h="253444">
                <a:tc>
                  <a:txBody>
                    <a:bodyPr/>
                    <a:lstStyle/>
                    <a:p>
                      <a:pPr algn="ctr">
                        <a:spcBef>
                          <a:spcPts val="600"/>
                        </a:spcBef>
                        <a:spcAft>
                          <a:spcPts val="600"/>
                        </a:spcAft>
                      </a:pPr>
                      <a:r>
                        <a:rPr lang="en-GB" sz="1000">
                          <a:effectLst/>
                          <a:latin typeface="Times New Roman"/>
                          <a:ea typeface="Times New Roman"/>
                        </a:rPr>
                        <a:t>GBH</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effectLst/>
                          <a:latin typeface="Times New Roman"/>
                          <a:ea typeface="Times New Roman"/>
                        </a:rPr>
                        <a:t>remorse</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28</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28</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.13</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a:solidFill>
                            <a:srgbClr val="000000"/>
                          </a:solidFill>
                          <a:effectLst/>
                          <a:latin typeface="Calibri"/>
                          <a:ea typeface="Times New Roman"/>
                        </a:rPr>
                        <a:t>.24</a:t>
                      </a:r>
                      <a:endParaRPr lang="en-GB" sz="1200">
                        <a:effectLst/>
                        <a:latin typeface="Times New Roman"/>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n-GB" sz="1000" dirty="0">
                          <a:effectLst/>
                          <a:latin typeface="Times New Roman"/>
                          <a:ea typeface="Times New Roman"/>
                        </a:rPr>
                        <a:t>-.11</a:t>
                      </a:r>
                      <a:endParaRPr lang="en-GB" sz="1200" dirty="0">
                        <a:effectLst/>
                        <a:latin typeface="Times New Roman"/>
                        <a:ea typeface="Times New Roman"/>
                      </a:endParaRPr>
                    </a:p>
                  </a:txBody>
                  <a:tcPr marL="68580" marR="68580" marT="0" marB="0" anchor="ctr">
                    <a:lnL>
                      <a:noFill/>
                    </a:lnL>
                    <a:lnR>
                      <a:noFill/>
                    </a:lnR>
                    <a:lnT>
                      <a:noFill/>
                    </a:lnT>
                    <a:lnB>
                      <a:noFill/>
                    </a:lnB>
                  </a:tcPr>
                </a:tc>
              </a:tr>
            </a:tbl>
          </a:graphicData>
        </a:graphic>
      </p:graphicFrame>
      <p:sp>
        <p:nvSpPr>
          <p:cNvPr id="3" name="Oval 2"/>
          <p:cNvSpPr/>
          <p:nvPr/>
        </p:nvSpPr>
        <p:spPr>
          <a:xfrm>
            <a:off x="7596336" y="1556792"/>
            <a:ext cx="792088" cy="3312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683568" y="1556792"/>
            <a:ext cx="2952328" cy="72008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7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Exact Matching</a:t>
            </a:r>
            <a:endParaRPr lang="en-GB" sz="2800" baseline="30000"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GB"/>
          </a:p>
        </p:txBody>
      </p:sp>
      <p:pic>
        <p:nvPicPr>
          <p:cNvPr id="103426" name="Picture 2" descr="Varia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822544"/>
            <a:ext cx="7193232" cy="376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40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smtClean="0"/>
              <a:t>Exact Matching</a:t>
            </a:r>
            <a:endParaRPr lang="en-GB" sz="2800" baseline="30000" dirty="0"/>
          </a:p>
        </p:txBody>
      </p:sp>
      <p:sp>
        <p:nvSpPr>
          <p:cNvPr id="44035" name="Rectangle 3"/>
          <p:cNvSpPr>
            <a:spLocks noGrp="1" noChangeArrowheads="1"/>
          </p:cNvSpPr>
          <p:nvPr>
            <p:ph type="body" idx="1"/>
          </p:nvPr>
        </p:nvSpPr>
        <p:spPr/>
        <p:txBody>
          <a:bodyPr/>
          <a:lstStyle/>
          <a:p>
            <a:pPr marL="457200" lvl="1" indent="0">
              <a:buNone/>
            </a:pPr>
            <a:endParaRPr lang="en-US" sz="1800" i="1" dirty="0"/>
          </a:p>
          <a:p>
            <a:pPr marL="457200" lvl="1" indent="0">
              <a:buNone/>
            </a:pP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4451" name="Picture 3" descr="Mat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64" y="1078632"/>
            <a:ext cx="7992888" cy="47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781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0"/>
            <a:ext cx="8229600" cy="1143000"/>
          </a:xfrm>
        </p:spPr>
        <p:txBody>
          <a:bodyPr/>
          <a:lstStyle/>
          <a:p>
            <a:pPr lvl="1" algn="l"/>
            <a:r>
              <a:rPr lang="en-US" sz="2800" dirty="0" smtClean="0">
                <a:latin typeface="+mj-lt"/>
                <a:ea typeface="+mj-ea"/>
                <a:cs typeface="+mj-cs"/>
              </a:rPr>
              <a:t>Exact Matching</a:t>
            </a:r>
            <a:endParaRPr lang="en-US" sz="2800" dirty="0">
              <a:latin typeface="+mj-lt"/>
              <a:ea typeface="+mj-ea"/>
              <a:cs typeface="+mj-cs"/>
            </a:endParaRPr>
          </a:p>
        </p:txBody>
      </p:sp>
      <p:sp>
        <p:nvSpPr>
          <p:cNvPr id="44035" name="Rectangle 3"/>
          <p:cNvSpPr>
            <a:spLocks noGrp="1" noChangeArrowheads="1"/>
          </p:cNvSpPr>
          <p:nvPr>
            <p:ph type="body" idx="1"/>
          </p:nvPr>
        </p:nvSpPr>
        <p:spPr/>
        <p:txBody>
          <a:bodyPr/>
          <a:lstStyle/>
          <a:p>
            <a:pPr lvl="1"/>
            <a:endParaRPr lang="en-US" sz="1800" dirty="0" smtClean="0"/>
          </a:p>
          <a:p>
            <a:pPr lvl="1"/>
            <a:r>
              <a:rPr lang="en-US" sz="1800" dirty="0" smtClean="0"/>
              <a:t>In order to make exact matching represent the population of offences of assault we use weights, </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smtClean="0"/>
          </a:p>
          <a:p>
            <a:pPr lvl="1"/>
            <a:r>
              <a:rPr lang="en-US" sz="1800" dirty="0" smtClean="0"/>
              <a:t>The average sentence length variability within matched groups falls by 7.8%.</a:t>
            </a:r>
          </a:p>
          <a:p>
            <a:pPr lvl="1"/>
            <a:endParaRPr lang="en-US" sz="1800" dirty="0"/>
          </a:p>
          <a:p>
            <a:pPr lvl="1"/>
            <a:r>
              <a:rPr lang="en-US" sz="1800" dirty="0" smtClean="0"/>
              <a:t>How do we test that this reduction is significant?</a:t>
            </a:r>
            <a:endParaRPr lang="en-US" sz="1800" dirty="0"/>
          </a:p>
          <a:p>
            <a:pPr lvl="1"/>
            <a:endParaRPr lang="en-US" sz="1800" dirty="0" smtClean="0"/>
          </a:p>
          <a:p>
            <a:pPr lvl="1"/>
            <a:endParaRPr lang="en-US" sz="1800" dirty="0"/>
          </a:p>
          <a:p>
            <a:pPr lvl="1"/>
            <a:endParaRPr lang="en-US" sz="1800"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6739" name="Picture 3" descr="C:\Users\Cona\Dropbox\Talks\Sentencing Council\Capt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918" y="2650723"/>
            <a:ext cx="1189300" cy="136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0"/>
            <a:ext cx="8229600" cy="1143000"/>
          </a:xfrm>
        </p:spPr>
        <p:txBody>
          <a:bodyPr/>
          <a:lstStyle/>
          <a:p>
            <a:pPr lvl="1" algn="l"/>
            <a:r>
              <a:rPr lang="en-US" sz="2800" dirty="0" smtClean="0">
                <a:latin typeface="+mj-lt"/>
                <a:ea typeface="+mj-ea"/>
                <a:cs typeface="+mj-cs"/>
              </a:rPr>
              <a:t>Exact Matching</a:t>
            </a:r>
            <a:endParaRPr lang="en-US" sz="2800" dirty="0">
              <a:latin typeface="+mj-lt"/>
              <a:ea typeface="+mj-ea"/>
              <a:cs typeface="+mj-cs"/>
            </a:endParaRPr>
          </a:p>
        </p:txBody>
      </p:sp>
      <p:sp>
        <p:nvSpPr>
          <p:cNvPr id="44035" name="Rectangle 3"/>
          <p:cNvSpPr>
            <a:spLocks noGrp="1" noChangeArrowheads="1"/>
          </p:cNvSpPr>
          <p:nvPr>
            <p:ph type="body" idx="1"/>
          </p:nvPr>
        </p:nvSpPr>
        <p:spPr/>
        <p:txBody>
          <a:bodyPr/>
          <a:lstStyle/>
          <a:p>
            <a:pPr marL="457200" lvl="1" indent="0">
              <a:buNone/>
            </a:pPr>
            <a:endParaRPr lang="en-US" sz="1800"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85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16832"/>
            <a:ext cx="4896544" cy="3786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7159" y="5517232"/>
            <a:ext cx="226702" cy="1865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7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1143000"/>
          </a:xfrm>
        </p:spPr>
        <p:txBody>
          <a:bodyPr/>
          <a:lstStyle/>
          <a:p>
            <a:pPr algn="l"/>
            <a:r>
              <a:rPr lang="en-GB" sz="2800" dirty="0"/>
              <a:t>Index</a:t>
            </a:r>
          </a:p>
        </p:txBody>
      </p:sp>
      <p:sp>
        <p:nvSpPr>
          <p:cNvPr id="4099" name="Rectangle 3"/>
          <p:cNvSpPr>
            <a:spLocks noGrp="1" noChangeArrowheads="1"/>
          </p:cNvSpPr>
          <p:nvPr>
            <p:ph type="body" idx="1"/>
          </p:nvPr>
        </p:nvSpPr>
        <p:spPr>
          <a:xfrm>
            <a:off x="457200" y="1196752"/>
            <a:ext cx="8229600" cy="4929411"/>
          </a:xfrm>
        </p:spPr>
        <p:txBody>
          <a:bodyPr/>
          <a:lstStyle/>
          <a:p>
            <a:pPr lvl="1"/>
            <a:endParaRPr lang="en-US" sz="1600" dirty="0" smtClean="0"/>
          </a:p>
          <a:p>
            <a:pPr lvl="1"/>
            <a:endParaRPr lang="en-US" sz="1600" dirty="0"/>
          </a:p>
          <a:p>
            <a:pPr lvl="1"/>
            <a:r>
              <a:rPr lang="en-US" sz="1800" dirty="0" smtClean="0"/>
              <a:t>The Sentencing Guidelines</a:t>
            </a:r>
          </a:p>
          <a:p>
            <a:pPr marL="457200" lvl="1" indent="0">
              <a:buNone/>
            </a:pPr>
            <a:r>
              <a:rPr lang="en-GB" sz="1800" dirty="0" smtClean="0"/>
              <a:t> </a:t>
            </a:r>
          </a:p>
          <a:p>
            <a:pPr lvl="1"/>
            <a:r>
              <a:rPr lang="en-US" sz="1800" dirty="0" smtClean="0"/>
              <a:t>On the Measurement of Consistency</a:t>
            </a:r>
            <a:endParaRPr lang="en-GB" sz="1800" dirty="0"/>
          </a:p>
          <a:p>
            <a:pPr marL="0" indent="0">
              <a:spcBef>
                <a:spcPts val="600"/>
              </a:spcBef>
              <a:buNone/>
            </a:pPr>
            <a:endParaRPr lang="en-GB" sz="1800" dirty="0"/>
          </a:p>
          <a:p>
            <a:pPr lvl="1"/>
            <a:r>
              <a:rPr lang="en-US" sz="1800" dirty="0" smtClean="0"/>
              <a:t>Longitudinal Study of Residuals</a:t>
            </a:r>
            <a:endParaRPr lang="en-GB" sz="1800" dirty="0"/>
          </a:p>
          <a:p>
            <a:pPr lvl="1"/>
            <a:endParaRPr lang="en-US" sz="1800" dirty="0" smtClean="0"/>
          </a:p>
          <a:p>
            <a:pPr lvl="1"/>
            <a:r>
              <a:rPr lang="en-US" sz="1800" dirty="0" smtClean="0"/>
              <a:t>Exact Matching</a:t>
            </a:r>
          </a:p>
          <a:p>
            <a:pPr lvl="1"/>
            <a:endParaRPr lang="en-US" sz="1800" dirty="0" smtClean="0"/>
          </a:p>
          <a:p>
            <a:pPr lvl="1"/>
            <a:r>
              <a:rPr lang="en-US" sz="1800" dirty="0" smtClean="0"/>
              <a:t>Conclusion</a:t>
            </a:r>
          </a:p>
          <a:p>
            <a:pPr lvl="1">
              <a:buFontTx/>
              <a:buNone/>
            </a:pPr>
            <a:endParaRPr lang="en-GB" sz="1800" dirty="0" smtClean="0"/>
          </a:p>
          <a:p>
            <a:endParaRPr lang="en-GB" sz="2000" dirty="0"/>
          </a:p>
          <a:p>
            <a:endParaRPr lang="en-GB" sz="2000" dirty="0"/>
          </a:p>
        </p:txBody>
      </p:sp>
      <p:pic>
        <p:nvPicPr>
          <p:cNvPr id="4100"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0"/>
            <a:ext cx="8229600" cy="1143000"/>
          </a:xfrm>
        </p:spPr>
        <p:txBody>
          <a:bodyPr/>
          <a:lstStyle/>
          <a:p>
            <a:pPr algn="l"/>
            <a:r>
              <a:rPr lang="en-GB" sz="2800" dirty="0" smtClean="0"/>
              <a:t>Conclusion</a:t>
            </a:r>
            <a:endParaRPr lang="en-GB" sz="2800" dirty="0"/>
          </a:p>
        </p:txBody>
      </p:sp>
      <p:sp>
        <p:nvSpPr>
          <p:cNvPr id="18435" name="Rectangle 3"/>
          <p:cNvSpPr>
            <a:spLocks noGrp="1" noChangeArrowheads="1"/>
          </p:cNvSpPr>
          <p:nvPr>
            <p:ph type="body" idx="1"/>
          </p:nvPr>
        </p:nvSpPr>
        <p:spPr>
          <a:xfrm>
            <a:off x="457200" y="1341438"/>
            <a:ext cx="8229600" cy="4784725"/>
          </a:xfrm>
        </p:spPr>
        <p:txBody>
          <a:bodyPr/>
          <a:lstStyle/>
          <a:p>
            <a:pPr lvl="1"/>
            <a:r>
              <a:rPr lang="en-US" sz="1800" dirty="0" smtClean="0"/>
              <a:t>Measuring consistency precisely remains a tricky question, however, here we have shown that we can still look at major patterns of changes in consistency.</a:t>
            </a:r>
          </a:p>
          <a:p>
            <a:pPr lvl="1"/>
            <a:endParaRPr lang="en-US" sz="1800" dirty="0" smtClean="0"/>
          </a:p>
          <a:p>
            <a:pPr lvl="1"/>
            <a:r>
              <a:rPr lang="en-US" sz="1800" dirty="0" smtClean="0"/>
              <a:t>We have found an average statistically significant 7.8% reduction in sentence length variability within matched groups after the new guideline was implemented.</a:t>
            </a:r>
          </a:p>
          <a:p>
            <a:pPr lvl="1"/>
            <a:endParaRPr lang="en-US" sz="1800" dirty="0" smtClean="0"/>
          </a:p>
          <a:p>
            <a:pPr lvl="1"/>
            <a:r>
              <a:rPr lang="en-US" sz="1800" dirty="0"/>
              <a:t>T</a:t>
            </a:r>
            <a:r>
              <a:rPr lang="en-US" sz="1800" dirty="0" smtClean="0"/>
              <a:t>he improvement of consistency brought by the new guideline might be larger than that given the anticipatory effect observed in the before period and the increase in sentence length variability in the after period.</a:t>
            </a:r>
          </a:p>
          <a:p>
            <a:pPr lvl="1"/>
            <a:endParaRPr lang="en-US" sz="1800" dirty="0"/>
          </a:p>
          <a:p>
            <a:pPr lvl="1"/>
            <a:r>
              <a:rPr lang="en-US" sz="1800" dirty="0" smtClean="0"/>
              <a:t>A majority of specific type of sentences have seen a reduction in sentence length variability, however we cannot confirm whether that change was significant. Future waves of data could help in that respect.</a:t>
            </a:r>
          </a:p>
          <a:p>
            <a:pPr lvl="1"/>
            <a:endParaRPr lang="en-US" sz="1800" dirty="0"/>
          </a:p>
          <a:p>
            <a:pPr lvl="1"/>
            <a:endParaRPr lang="en-US" sz="1800" dirty="0"/>
          </a:p>
          <a:p>
            <a:pPr lvl="1"/>
            <a:endParaRPr lang="en-US" sz="1800" dirty="0" smtClean="0"/>
          </a:p>
          <a:p>
            <a:pPr lvl="1"/>
            <a:endParaRPr lang="en-GB" sz="1800" dirty="0"/>
          </a:p>
          <a:p>
            <a:endParaRPr lang="en-GB" sz="2000" dirty="0"/>
          </a:p>
        </p:txBody>
      </p:sp>
      <p:pic>
        <p:nvPicPr>
          <p:cNvPr id="184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pPr algn="l"/>
            <a:r>
              <a:rPr lang="en-GB" sz="2800" dirty="0" smtClean="0"/>
              <a:t>Questions?</a:t>
            </a:r>
            <a:endParaRPr lang="en-GB" sz="2800" dirty="0"/>
          </a:p>
        </p:txBody>
      </p:sp>
      <p:sp>
        <p:nvSpPr>
          <p:cNvPr id="31747" name="Rectangle 3"/>
          <p:cNvSpPr>
            <a:spLocks noGrp="1" noChangeArrowheads="1"/>
          </p:cNvSpPr>
          <p:nvPr>
            <p:ph type="body" idx="1"/>
          </p:nvPr>
        </p:nvSpPr>
        <p:spPr/>
        <p:txBody>
          <a:bodyPr/>
          <a:lstStyle/>
          <a:p>
            <a:pPr marL="0" indent="0">
              <a:buNone/>
            </a:pPr>
            <a:endParaRPr lang="en-US" dirty="0"/>
          </a:p>
        </p:txBody>
      </p:sp>
      <p:pic>
        <p:nvPicPr>
          <p:cNvPr id="31748"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959" y="1726771"/>
            <a:ext cx="4017566" cy="401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0"/>
            <a:ext cx="8229600" cy="1143000"/>
          </a:xfrm>
        </p:spPr>
        <p:txBody>
          <a:bodyPr/>
          <a:lstStyle/>
          <a:p>
            <a:pPr algn="l"/>
            <a:r>
              <a:rPr lang="en-GB" sz="2800" dirty="0" smtClean="0"/>
              <a:t>The Origin: the US federal guidelines</a:t>
            </a:r>
            <a:endParaRPr lang="en-GB" sz="2800" dirty="0"/>
          </a:p>
        </p:txBody>
      </p:sp>
      <p:sp>
        <p:nvSpPr>
          <p:cNvPr id="89091" name="Rectangle 3"/>
          <p:cNvSpPr>
            <a:spLocks noGrp="1" noChangeArrowheads="1"/>
          </p:cNvSpPr>
          <p:nvPr>
            <p:ph type="body" idx="1"/>
          </p:nvPr>
        </p:nvSpPr>
        <p:spPr>
          <a:xfrm>
            <a:off x="611188" y="1196975"/>
            <a:ext cx="8229600" cy="4525963"/>
          </a:xfrm>
        </p:spPr>
        <p:txBody>
          <a:bodyPr/>
          <a:lstStyle/>
          <a:p>
            <a:pPr lvl="1"/>
            <a:endParaRPr lang="en-GB" sz="1800" dirty="0"/>
          </a:p>
          <a:p>
            <a:pPr lvl="1"/>
            <a:endParaRPr lang="en-US" sz="1800" dirty="0" smtClean="0"/>
          </a:p>
          <a:p>
            <a:pPr lvl="1"/>
            <a:r>
              <a:rPr lang="en-US" sz="1800" dirty="0" smtClean="0"/>
              <a:t>The first sentencing guidelines were implemented in the 1980s in the federal </a:t>
            </a:r>
            <a:r>
              <a:rPr lang="en-US" sz="1800" dirty="0"/>
              <a:t>c</a:t>
            </a:r>
            <a:r>
              <a:rPr lang="en-US" sz="1800" dirty="0" smtClean="0"/>
              <a:t>ourts of the US,</a:t>
            </a:r>
          </a:p>
          <a:p>
            <a:pPr lvl="1"/>
            <a:endParaRPr lang="en-US" sz="1800" dirty="0"/>
          </a:p>
          <a:p>
            <a:pPr lvl="1"/>
            <a:r>
              <a:rPr lang="en-US" sz="1800" baseline="0" dirty="0" smtClean="0"/>
              <a:t>partly in response to the influential work by</a:t>
            </a:r>
            <a:r>
              <a:rPr lang="en-US" sz="1800" dirty="0" smtClean="0"/>
              <a:t> </a:t>
            </a:r>
            <a:r>
              <a:rPr lang="en-US" sz="1800" baseline="0" dirty="0" smtClean="0"/>
              <a:t>Marvin Frankel (1972)</a:t>
            </a:r>
            <a:r>
              <a:rPr lang="en-US" sz="1800" dirty="0" smtClean="0"/>
              <a:t> </a:t>
            </a:r>
            <a:r>
              <a:rPr lang="en-US" sz="1800" baseline="0" dirty="0" smtClean="0"/>
              <a:t>“lawlessness in sentencing”,</a:t>
            </a:r>
            <a:r>
              <a:rPr lang="en-US" sz="1800" dirty="0" smtClean="0"/>
              <a:t> where the author depicted a system prone to discrimination, and unwarranted disparity in sentencing.</a:t>
            </a:r>
          </a:p>
          <a:p>
            <a:pPr lvl="1"/>
            <a:endParaRPr lang="en-US" sz="1800" baseline="0" dirty="0"/>
          </a:p>
          <a:p>
            <a:pPr lvl="1"/>
            <a:r>
              <a:rPr lang="en-US" sz="1800" dirty="0" smtClean="0"/>
              <a:t>To tackle this problem a set of sentencing guidelines were designed.</a:t>
            </a:r>
            <a:endParaRPr lang="en-US" sz="1800" baseline="0" dirty="0" smtClean="0"/>
          </a:p>
          <a:p>
            <a:pPr marL="457200" lvl="1" indent="0">
              <a:buNone/>
            </a:pPr>
            <a:endParaRPr lang="en-US" sz="1800" dirty="0" smtClean="0"/>
          </a:p>
          <a:p>
            <a:pPr lvl="1"/>
            <a:r>
              <a:rPr lang="en-US" sz="1800" dirty="0" smtClean="0"/>
              <a:t>The goal of </a:t>
            </a:r>
            <a:r>
              <a:rPr lang="en-US" sz="1800" dirty="0" smtClean="0"/>
              <a:t>the </a:t>
            </a:r>
            <a:r>
              <a:rPr lang="en-US" sz="1800" dirty="0" smtClean="0"/>
              <a:t>guidelines is to make sentencing a more structured process in order to achieve greater transparency, consistency and predictability.</a:t>
            </a:r>
          </a:p>
          <a:p>
            <a:pPr lvl="1"/>
            <a:endParaRPr lang="en-US" sz="1800" dirty="0" smtClean="0"/>
          </a:p>
          <a:p>
            <a:pPr lvl="1"/>
            <a:endParaRPr lang="en-GB" sz="1800" dirty="0"/>
          </a:p>
        </p:txBody>
      </p:sp>
      <p:pic>
        <p:nvPicPr>
          <p:cNvPr id="89092"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67544" y="0"/>
            <a:ext cx="8229600" cy="1143000"/>
          </a:xfrm>
        </p:spPr>
        <p:txBody>
          <a:bodyPr/>
          <a:lstStyle/>
          <a:p>
            <a:pPr algn="l"/>
            <a:r>
              <a:rPr lang="en-GB" sz="2800" dirty="0" smtClean="0"/>
              <a:t>The Sentencing Guidelines</a:t>
            </a:r>
            <a:endParaRPr lang="en-GB" sz="2800" dirty="0"/>
          </a:p>
        </p:txBody>
      </p:sp>
      <p:pic>
        <p:nvPicPr>
          <p:cNvPr id="8" name="Content Placeholder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5400000">
            <a:off x="412310" y="2034497"/>
            <a:ext cx="4397697" cy="3298272"/>
          </a:xfrm>
        </p:spPr>
      </p:pic>
      <p:pic>
        <p:nvPicPr>
          <p:cNvPr id="9" name="Content Placeholder 8"/>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rot="5400000">
            <a:off x="4306375" y="2006881"/>
            <a:ext cx="4429257" cy="3321943"/>
          </a:xfrm>
        </p:spPr>
      </p:pic>
      <p:sp>
        <p:nvSpPr>
          <p:cNvPr id="10" name="Right Arrow 9"/>
          <p:cNvSpPr/>
          <p:nvPr/>
        </p:nvSpPr>
        <p:spPr>
          <a:xfrm>
            <a:off x="4406838" y="3429000"/>
            <a:ext cx="360040" cy="43204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01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0"/>
            <a:ext cx="8229600" cy="1143000"/>
          </a:xfrm>
        </p:spPr>
        <p:txBody>
          <a:bodyPr/>
          <a:lstStyle/>
          <a:p>
            <a:pPr algn="l"/>
            <a:r>
              <a:rPr lang="en-GB" sz="2800" dirty="0" smtClean="0"/>
              <a:t>The Guidelines in England and Wales</a:t>
            </a:r>
            <a:endParaRPr lang="en-GB" sz="2800" dirty="0"/>
          </a:p>
        </p:txBody>
      </p:sp>
      <p:sp>
        <p:nvSpPr>
          <p:cNvPr id="35843" name="Rectangle 3"/>
          <p:cNvSpPr>
            <a:spLocks noGrp="1" noChangeArrowheads="1"/>
          </p:cNvSpPr>
          <p:nvPr>
            <p:ph type="body" idx="1"/>
          </p:nvPr>
        </p:nvSpPr>
        <p:spPr/>
        <p:txBody>
          <a:bodyPr/>
          <a:lstStyle/>
          <a:p>
            <a:pPr lvl="1"/>
            <a:r>
              <a:rPr lang="en-US" sz="1800" dirty="0" err="1"/>
              <a:t>S</a:t>
            </a:r>
            <a:r>
              <a:rPr lang="en-US" sz="1800" dirty="0" err="1" smtClean="0"/>
              <a:t>entencers</a:t>
            </a:r>
            <a:r>
              <a:rPr lang="en-US" sz="1800" dirty="0" smtClean="0"/>
              <a:t>’ discretion in England and Wales was only restrained </a:t>
            </a:r>
            <a:r>
              <a:rPr lang="en-GB" sz="1800" dirty="0" smtClean="0"/>
              <a:t>by</a:t>
            </a:r>
            <a:r>
              <a:rPr lang="en-GB" sz="1800" dirty="0" smtClean="0">
                <a:solidFill>
                  <a:schemeClr val="tx1"/>
                </a:solidFill>
                <a:latin typeface="+mn-lt"/>
              </a:rPr>
              <a:t> statutory minima and/or maxima set for some offences, and by the Court of Appeal</a:t>
            </a:r>
          </a:p>
          <a:p>
            <a:pPr marL="457200" lvl="1" indent="0">
              <a:buNone/>
            </a:pPr>
            <a:r>
              <a:rPr lang="en-GB" sz="1800" dirty="0" smtClean="0">
                <a:solidFill>
                  <a:schemeClr val="tx1"/>
                </a:solidFill>
                <a:latin typeface="+mn-lt"/>
              </a:rPr>
              <a:t> </a:t>
            </a:r>
            <a:endParaRPr lang="en-US" sz="1800" dirty="0" smtClean="0"/>
          </a:p>
          <a:p>
            <a:pPr lvl="1"/>
            <a:r>
              <a:rPr lang="en-GB" sz="1800" dirty="0" smtClean="0"/>
              <a:t>T</a:t>
            </a:r>
            <a:r>
              <a:rPr lang="en-GB" sz="1800" dirty="0" smtClean="0">
                <a:solidFill>
                  <a:schemeClr val="tx1"/>
                </a:solidFill>
                <a:latin typeface="+mn-lt"/>
              </a:rPr>
              <a:t>he </a:t>
            </a:r>
            <a:r>
              <a:rPr lang="en-GB" sz="1800" dirty="0">
                <a:solidFill>
                  <a:schemeClr val="tx1"/>
                </a:solidFill>
                <a:latin typeface="+mn-lt"/>
              </a:rPr>
              <a:t>Criminal Justice Act </a:t>
            </a:r>
            <a:r>
              <a:rPr lang="en-GB" sz="1800" dirty="0" smtClean="0">
                <a:solidFill>
                  <a:schemeClr val="tx1"/>
                </a:solidFill>
                <a:latin typeface="+mn-lt"/>
              </a:rPr>
              <a:t>(2003) created </a:t>
            </a:r>
            <a:r>
              <a:rPr lang="en-US" sz="1800" dirty="0" smtClean="0"/>
              <a:t>the Sentencing Guidelines Council, which designed the first sentencing guidelines for England and Wales, one of those was the first assault guideline implemented in 2007.</a:t>
            </a:r>
          </a:p>
          <a:p>
            <a:pPr lvl="1"/>
            <a:endParaRPr lang="en-US" sz="1800" dirty="0"/>
          </a:p>
          <a:p>
            <a:pPr lvl="1"/>
            <a:r>
              <a:rPr lang="en-GB" sz="1800" dirty="0" smtClean="0"/>
              <a:t>T</a:t>
            </a:r>
            <a:r>
              <a:rPr lang="en-GB" sz="1800" dirty="0" smtClean="0">
                <a:solidFill>
                  <a:schemeClr val="tx1"/>
                </a:solidFill>
                <a:latin typeface="+mn-lt"/>
              </a:rPr>
              <a:t>he </a:t>
            </a:r>
            <a:r>
              <a:rPr lang="en-GB" sz="1800" dirty="0">
                <a:solidFill>
                  <a:schemeClr val="tx1"/>
                </a:solidFill>
                <a:latin typeface="+mn-lt"/>
              </a:rPr>
              <a:t>Coroners and Justice Act </a:t>
            </a:r>
            <a:r>
              <a:rPr lang="en-GB" sz="1800" dirty="0" smtClean="0">
                <a:solidFill>
                  <a:schemeClr val="tx1"/>
                </a:solidFill>
                <a:latin typeface="+mn-lt"/>
              </a:rPr>
              <a:t>(2009) changed the composition of the Council, and the enforceability of the guidelines.</a:t>
            </a:r>
          </a:p>
          <a:p>
            <a:pPr lvl="1"/>
            <a:endParaRPr lang="en-US" sz="1800" dirty="0"/>
          </a:p>
          <a:p>
            <a:pPr lvl="1"/>
            <a:r>
              <a:rPr lang="en-US" sz="1800" dirty="0" smtClean="0"/>
              <a:t>The first guideline to be designed by the new Sentencing Council was the new assault guideline (2011) which replaced the previous one (2007).</a:t>
            </a:r>
            <a:endParaRPr lang="en-GB" sz="1800" dirty="0"/>
          </a:p>
          <a:p>
            <a:pPr marL="609600" indent="-609600"/>
            <a:endParaRPr lang="en-GB" sz="18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p:txBody>
      </p:sp>
      <p:pic>
        <p:nvPicPr>
          <p:cNvPr id="35844"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
        <p:nvSpPr>
          <p:cNvPr id="3584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4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5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Tree>
    <p:extLst>
      <p:ext uri="{BB962C8B-B14F-4D97-AF65-F5344CB8AC3E}">
        <p14:creationId xmlns:p14="http://schemas.microsoft.com/office/powerpoint/2010/main" val="386409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0"/>
            <a:ext cx="8229600" cy="1143000"/>
          </a:xfrm>
        </p:spPr>
        <p:txBody>
          <a:bodyPr/>
          <a:lstStyle/>
          <a:p>
            <a:pPr algn="l"/>
            <a:r>
              <a:rPr lang="en-GB" sz="2800" dirty="0" smtClean="0"/>
              <a:t>The 2011 Assault Guideline</a:t>
            </a:r>
            <a:endParaRPr lang="en-GB" sz="2800" dirty="0"/>
          </a:p>
        </p:txBody>
      </p:sp>
      <p:sp>
        <p:nvSpPr>
          <p:cNvPr id="35843" name="Rectangle 3"/>
          <p:cNvSpPr>
            <a:spLocks noGrp="1" noChangeArrowheads="1"/>
          </p:cNvSpPr>
          <p:nvPr>
            <p:ph type="body" idx="1"/>
          </p:nvPr>
        </p:nvSpPr>
        <p:spPr/>
        <p:txBody>
          <a:bodyPr/>
          <a:lstStyle/>
          <a:p>
            <a:pPr marL="990600" lvl="1" indent="-533400"/>
            <a:r>
              <a:rPr lang="en-US" sz="1800" dirty="0" smtClean="0"/>
              <a:t>In 2010 stakeholders were asked to express their opinion about the old guideline; issues of </a:t>
            </a:r>
            <a:r>
              <a:rPr lang="en-US" sz="1800" dirty="0" smtClean="0"/>
              <a:t>applicability and </a:t>
            </a:r>
            <a:r>
              <a:rPr lang="en-US" sz="1800" dirty="0" err="1" smtClean="0"/>
              <a:t>organisation</a:t>
            </a:r>
            <a:r>
              <a:rPr lang="en-US" sz="1800" dirty="0" smtClean="0"/>
              <a:t> were raised.</a:t>
            </a:r>
          </a:p>
          <a:p>
            <a:pPr marL="990600" lvl="1" indent="-533400"/>
            <a:endParaRPr lang="en-US" sz="1800" dirty="0"/>
          </a:p>
          <a:p>
            <a:pPr marL="990600" lvl="1" indent="-533400"/>
            <a:r>
              <a:rPr lang="en-US" sz="1800" dirty="0" smtClean="0"/>
              <a:t>These problems were taken into account in the design of the new guideline: a) non-realistic scenarios were replaced, b) a structure of 9 steps was clearly defined.</a:t>
            </a:r>
          </a:p>
          <a:p>
            <a:pPr marL="990600" lvl="1" indent="-533400"/>
            <a:endParaRPr lang="en-US" sz="1800" dirty="0"/>
          </a:p>
          <a:p>
            <a:pPr marL="990600" lvl="1" indent="-533400"/>
            <a:endParaRPr lang="en-US" sz="1800" dirty="0" smtClean="0"/>
          </a:p>
          <a:p>
            <a:pPr marL="990600" lvl="1" indent="-533400"/>
            <a:endParaRPr lang="en-US" sz="1800" dirty="0"/>
          </a:p>
          <a:p>
            <a:pPr marL="990600" lvl="1" indent="-533400"/>
            <a:endParaRPr lang="en-US" sz="1800" dirty="0" smtClean="0"/>
          </a:p>
          <a:p>
            <a:pPr marL="990600" lvl="1" indent="-533400"/>
            <a:endParaRPr lang="en-US" sz="1800" dirty="0"/>
          </a:p>
          <a:p>
            <a:pPr marL="990600" lvl="1" indent="-533400"/>
            <a:endParaRPr lang="en-US" sz="1800" dirty="0" smtClean="0"/>
          </a:p>
          <a:p>
            <a:pPr marL="990600" lvl="1" indent="-533400"/>
            <a:endParaRPr lang="en-US" sz="1800" dirty="0"/>
          </a:p>
          <a:p>
            <a:pPr marL="990600" lvl="1" indent="-533400"/>
            <a:endParaRPr lang="en-GB" sz="1800" dirty="0"/>
          </a:p>
          <a:p>
            <a:pPr marL="609600" indent="-609600"/>
            <a:endParaRPr lang="en-GB" sz="18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a:p>
            <a:pPr marL="609600" indent="-609600"/>
            <a:endParaRPr lang="en-GB" sz="4000" dirty="0"/>
          </a:p>
        </p:txBody>
      </p:sp>
      <p:pic>
        <p:nvPicPr>
          <p:cNvPr id="35844"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
        <p:nvSpPr>
          <p:cNvPr id="3584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4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585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3585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143" y="4053466"/>
            <a:ext cx="5692483" cy="17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16374" y="-15754"/>
            <a:ext cx="8229600" cy="1143000"/>
          </a:xfrm>
        </p:spPr>
        <p:txBody>
          <a:bodyPr/>
          <a:lstStyle/>
          <a:p>
            <a:pPr algn="l"/>
            <a:r>
              <a:rPr lang="en-GB" sz="2800" dirty="0" smtClean="0"/>
              <a:t>On the Measurement of Consistency</a:t>
            </a:r>
            <a:endParaRPr lang="en-GB" sz="2800" dirty="0"/>
          </a:p>
        </p:txBody>
      </p:sp>
      <p:sp>
        <p:nvSpPr>
          <p:cNvPr id="10" name="Content Placeholder 9"/>
          <p:cNvSpPr>
            <a:spLocks noGrp="1"/>
          </p:cNvSpPr>
          <p:nvPr>
            <p:ph sz="half" idx="1"/>
          </p:nvPr>
        </p:nvSpPr>
        <p:spPr>
          <a:xfrm>
            <a:off x="475057" y="1628800"/>
            <a:ext cx="4038600" cy="4423221"/>
          </a:xfrm>
        </p:spPr>
        <p:txBody>
          <a:bodyPr/>
          <a:lstStyle/>
          <a:p>
            <a:pPr algn="ctr"/>
            <a:r>
              <a:rPr lang="en-US" sz="1800" dirty="0" smtClean="0"/>
              <a:t>Experimental data:</a:t>
            </a:r>
          </a:p>
          <a:p>
            <a:pPr marL="0" indent="0" algn="ctr">
              <a:buNone/>
            </a:pPr>
            <a:r>
              <a:rPr lang="en-US" sz="1600" dirty="0" smtClean="0"/>
              <a:t>e.g. focus groups</a:t>
            </a:r>
            <a:endParaRPr lang="en-GB" sz="1600" dirty="0"/>
          </a:p>
        </p:txBody>
      </p:sp>
      <p:sp>
        <p:nvSpPr>
          <p:cNvPr id="11" name="Content Placeholder 10"/>
          <p:cNvSpPr>
            <a:spLocks noGrp="1"/>
          </p:cNvSpPr>
          <p:nvPr>
            <p:ph sz="half" idx="2"/>
          </p:nvPr>
        </p:nvSpPr>
        <p:spPr/>
        <p:txBody>
          <a:bodyPr/>
          <a:lstStyle/>
          <a:p>
            <a:pPr algn="ctr"/>
            <a:r>
              <a:rPr lang="en-US" sz="1800" dirty="0" smtClean="0"/>
              <a:t>Observational data:</a:t>
            </a:r>
          </a:p>
          <a:p>
            <a:pPr marL="0" indent="0" algn="ctr">
              <a:buNone/>
            </a:pPr>
            <a:r>
              <a:rPr lang="en-US" sz="1600" dirty="0" smtClean="0"/>
              <a:t>e.g. the Court Proceedings Database</a:t>
            </a:r>
            <a:endParaRPr lang="en-GB" sz="1600" dirty="0"/>
          </a:p>
        </p:txBody>
      </p:sp>
      <p:pic>
        <p:nvPicPr>
          <p:cNvPr id="37892"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C:\Users\Cona\Dropbox\Talks\Sentencing Council\BSC Conferenc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08920"/>
            <a:ext cx="3621579"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790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689650"/>
            <a:ext cx="401877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Callout 13"/>
          <p:cNvSpPr/>
          <p:nvPr/>
        </p:nvSpPr>
        <p:spPr>
          <a:xfrm>
            <a:off x="3763779" y="2780928"/>
            <a:ext cx="698902" cy="360040"/>
          </a:xfrm>
          <a:prstGeom prst="wedgeEllipseCallout">
            <a:avLst/>
          </a:prstGeom>
          <a:noFill/>
          <a:ln w="28575">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tx1"/>
                </a:solidFill>
              </a:rPr>
              <a:t>120</a:t>
            </a:r>
            <a:endParaRPr lang="en-GB" sz="1400" dirty="0">
              <a:solidFill>
                <a:schemeClr val="tx1"/>
              </a:solidFill>
            </a:endParaRPr>
          </a:p>
        </p:txBody>
      </p:sp>
      <p:sp>
        <p:nvSpPr>
          <p:cNvPr id="27" name="Oval Callout 26"/>
          <p:cNvSpPr/>
          <p:nvPr/>
        </p:nvSpPr>
        <p:spPr>
          <a:xfrm>
            <a:off x="1475656" y="2420888"/>
            <a:ext cx="720080" cy="360040"/>
          </a:xfrm>
          <a:prstGeom prst="wedgeEllipseCallout">
            <a:avLst/>
          </a:prstGeom>
          <a:noFill/>
          <a:ln w="28575">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tx1"/>
                </a:solidFill>
              </a:rPr>
              <a:t>100</a:t>
            </a:r>
            <a:endParaRPr lang="en-GB"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9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0"/>
            <a:ext cx="8229600" cy="1143000"/>
          </a:xfrm>
        </p:spPr>
        <p:txBody>
          <a:bodyPr/>
          <a:lstStyle/>
          <a:p>
            <a:pPr algn="l"/>
            <a:r>
              <a:rPr lang="en-GB" sz="2800" dirty="0"/>
              <a:t>The </a:t>
            </a:r>
            <a:r>
              <a:rPr lang="en-GB" sz="2800" dirty="0" smtClean="0"/>
              <a:t>Crown Court Sentencing Survey</a:t>
            </a:r>
            <a:endParaRPr lang="en-GB" sz="2800" dirty="0"/>
          </a:p>
        </p:txBody>
      </p:sp>
      <p:pic>
        <p:nvPicPr>
          <p:cNvPr id="41988"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dirty="0" smtClean="0"/>
          </a:p>
          <a:p>
            <a:pPr lvl="1"/>
            <a:r>
              <a:rPr lang="en-US" sz="1800" dirty="0" smtClean="0"/>
              <a:t>Census data on all sentences passed at Crown Courts.</a:t>
            </a:r>
          </a:p>
          <a:p>
            <a:pPr lvl="1"/>
            <a:endParaRPr lang="en-US" sz="1800" dirty="0" smtClean="0"/>
          </a:p>
          <a:p>
            <a:pPr lvl="1"/>
            <a:r>
              <a:rPr lang="en-US" sz="1800" dirty="0" smtClean="0"/>
              <a:t>Record offences in unprecedented detail: more than 60 aggravating and mitigating factors.</a:t>
            </a:r>
          </a:p>
          <a:p>
            <a:pPr lvl="1"/>
            <a:endParaRPr lang="en-US" sz="1800" dirty="0" smtClean="0"/>
          </a:p>
          <a:p>
            <a:pPr lvl="1"/>
            <a:r>
              <a:rPr lang="en-US" sz="1800" dirty="0" smtClean="0"/>
              <a:t>It is not perfect, there are issues of non-response (about 40%) and in some guidelines there have been change of formats in their questionnaires.</a:t>
            </a:r>
            <a:endParaRPr lang="en-GB"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a:r>
              <a:rPr lang="en-GB" sz="2800" dirty="0"/>
              <a:t>Longitudinal Study of Residuals</a:t>
            </a:r>
            <a:endParaRPr lang="en-GB" sz="2800" baseline="30000" dirty="0"/>
          </a:p>
        </p:txBody>
      </p:sp>
      <p:sp>
        <p:nvSpPr>
          <p:cNvPr id="44035" name="Rectangle 3"/>
          <p:cNvSpPr>
            <a:spLocks noGrp="1" noChangeArrowheads="1"/>
          </p:cNvSpPr>
          <p:nvPr>
            <p:ph type="body" idx="1"/>
          </p:nvPr>
        </p:nvSpPr>
        <p:spPr/>
        <p:txBody>
          <a:bodyPr/>
          <a:lstStyle/>
          <a:p>
            <a:pPr lvl="1"/>
            <a:endParaRPr lang="en-US" sz="1800" dirty="0"/>
          </a:p>
          <a:p>
            <a:pPr lvl="1"/>
            <a:r>
              <a:rPr lang="en-US" sz="1800" dirty="0" smtClean="0"/>
              <a:t>We use data from the Crown Court Sentencing Survey in 2011, and we divide it in two blocks before and after June the 13</a:t>
            </a:r>
            <a:r>
              <a:rPr lang="en-US" sz="1800" baseline="30000" dirty="0" smtClean="0"/>
              <a:t>th</a:t>
            </a:r>
            <a:r>
              <a:rPr lang="en-US" sz="1800" dirty="0" smtClean="0"/>
              <a:t>.</a:t>
            </a:r>
          </a:p>
          <a:p>
            <a:pPr lvl="1"/>
            <a:endParaRPr lang="en-US" sz="1800" dirty="0"/>
          </a:p>
          <a:p>
            <a:pPr lvl="1"/>
            <a:r>
              <a:rPr lang="en-US" sz="1800" dirty="0" smtClean="0"/>
              <a:t>We run two regression models using the natural log of sentence length as the response variable and set of relevant legal factors.</a:t>
            </a:r>
          </a:p>
          <a:p>
            <a:pPr lvl="1"/>
            <a:endParaRPr lang="en-US" sz="1800" dirty="0" smtClean="0"/>
          </a:p>
          <a:p>
            <a:pPr lvl="1"/>
            <a:r>
              <a:rPr lang="en-US" sz="1800" dirty="0" smtClean="0"/>
              <a:t>Our rationale is to try to obtain a rough estimate that differentiates between variability that can be explained by legitimate sentencing practice, and other type of variability that might be capturing illegitimate sentencing.</a:t>
            </a:r>
            <a:endParaRPr lang="en-US" sz="1800" dirty="0"/>
          </a:p>
          <a:p>
            <a:pPr lvl="1"/>
            <a:endParaRPr lang="en-US" sz="1800" i="1" dirty="0"/>
          </a:p>
          <a:p>
            <a:pPr marL="457200" lvl="1" indent="0">
              <a:buNone/>
            </a:pPr>
            <a:endParaRPr lang="en-GB" sz="1800" i="1" dirty="0"/>
          </a:p>
        </p:txBody>
      </p:sp>
      <p:pic>
        <p:nvPicPr>
          <p:cNvPr id="44036" name="Picture 4" descr="Sentencing-Counci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13198</TotalTime>
  <Words>3945</Words>
  <Application>Microsoft Office PowerPoint</Application>
  <PresentationFormat>On-screen Show (4:3)</PresentationFormat>
  <Paragraphs>385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The Impact of the 2011 Assault Guideline</vt:lpstr>
      <vt:lpstr>Index</vt:lpstr>
      <vt:lpstr>The Origin: the US federal guidelines</vt:lpstr>
      <vt:lpstr>The Sentencing Guidelines</vt:lpstr>
      <vt:lpstr>The Guidelines in England and Wales</vt:lpstr>
      <vt:lpstr>The 2011 Assault Guideline</vt:lpstr>
      <vt:lpstr>On the Measurement of Consistency</vt:lpstr>
      <vt:lpstr>The Crown Court Sentencing Survey</vt:lpstr>
      <vt:lpstr>Longitudinal Study of Residuals</vt:lpstr>
      <vt:lpstr>Longitudinal Study of Residuals</vt:lpstr>
      <vt:lpstr>Dispersion of Residuals</vt:lpstr>
      <vt:lpstr>Longitudinal Study of Residuals</vt:lpstr>
      <vt:lpstr>Longitudinal Study of Residuals</vt:lpstr>
      <vt:lpstr>Longitudinal Study of Residuals</vt:lpstr>
      <vt:lpstr>Exact Matching</vt:lpstr>
      <vt:lpstr>Exact Matching</vt:lpstr>
      <vt:lpstr>Exact Matching</vt:lpstr>
      <vt:lpstr>Exact Matching</vt:lpstr>
      <vt:lpstr>Exact Matching</vt:lpstr>
      <vt:lpstr>Conclusion</vt:lpstr>
      <vt:lpstr>Questions?</vt:lpstr>
    </vt:vector>
  </TitlesOfParts>
  <Company>Ministry of Justice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Imputation</dc:title>
  <dc:creator>cgv70y</dc:creator>
  <cp:lastModifiedBy>Cona</cp:lastModifiedBy>
  <cp:revision>239</cp:revision>
  <dcterms:created xsi:type="dcterms:W3CDTF">2012-11-20T13:28:32Z</dcterms:created>
  <dcterms:modified xsi:type="dcterms:W3CDTF">2013-05-14T17:31:46Z</dcterms:modified>
</cp:coreProperties>
</file>